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37" r:id="rId2"/>
    <p:sldId id="374" r:id="rId3"/>
    <p:sldId id="364" r:id="rId4"/>
    <p:sldId id="405" r:id="rId5"/>
    <p:sldId id="404" r:id="rId6"/>
    <p:sldId id="406" r:id="rId7"/>
    <p:sldId id="407" r:id="rId8"/>
    <p:sldId id="413" r:id="rId9"/>
    <p:sldId id="419" r:id="rId10"/>
    <p:sldId id="420" r:id="rId11"/>
    <p:sldId id="421" r:id="rId12"/>
    <p:sldId id="422" r:id="rId13"/>
    <p:sldId id="423" r:id="rId14"/>
    <p:sldId id="424" r:id="rId15"/>
    <p:sldId id="415" r:id="rId16"/>
    <p:sldId id="425" r:id="rId17"/>
    <p:sldId id="427" r:id="rId18"/>
    <p:sldId id="426" r:id="rId19"/>
    <p:sldId id="428" r:id="rId20"/>
    <p:sldId id="429" r:id="rId21"/>
    <p:sldId id="430" r:id="rId22"/>
    <p:sldId id="435" r:id="rId23"/>
    <p:sldId id="431" r:id="rId24"/>
    <p:sldId id="432" r:id="rId25"/>
    <p:sldId id="433" r:id="rId26"/>
    <p:sldId id="438" r:id="rId27"/>
    <p:sldId id="434" r:id="rId28"/>
    <p:sldId id="416" r:id="rId29"/>
    <p:sldId id="418" r:id="rId30"/>
    <p:sldId id="437" r:id="rId31"/>
    <p:sldId id="436" r:id="rId32"/>
    <p:sldId id="380" r:id="rId33"/>
    <p:sldId id="408" r:id="rId34"/>
    <p:sldId id="411" r:id="rId35"/>
    <p:sldId id="410" r:id="rId36"/>
    <p:sldId id="412"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D3D"/>
    <a:srgbClr val="B3B3B3"/>
    <a:srgbClr val="2E2E2E"/>
    <a:srgbClr val="F5F5F5"/>
    <a:srgbClr val="FBFBFB"/>
    <a:srgbClr val="98971A"/>
    <a:srgbClr val="B16286"/>
    <a:srgbClr val="000000"/>
    <a:srgbClr val="8EC035"/>
    <a:srgbClr val="D65D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75"/>
    <p:restoredTop sz="94737"/>
  </p:normalViewPr>
  <p:slideViewPr>
    <p:cSldViewPr snapToGrid="0" snapToObjects="1">
      <p:cViewPr varScale="1">
        <p:scale>
          <a:sx n="85" d="100"/>
          <a:sy n="85" d="100"/>
        </p:scale>
        <p:origin x="192"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24/06/2024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3943359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318943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1321437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a:p>
        </p:txBody>
      </p:sp>
    </p:spTree>
    <p:extLst>
      <p:ext uri="{BB962C8B-B14F-4D97-AF65-F5344CB8AC3E}">
        <p14:creationId xmlns:p14="http://schemas.microsoft.com/office/powerpoint/2010/main" val="125347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a:p>
        </p:txBody>
      </p:sp>
    </p:spTree>
    <p:extLst>
      <p:ext uri="{BB962C8B-B14F-4D97-AF65-F5344CB8AC3E}">
        <p14:creationId xmlns:p14="http://schemas.microsoft.com/office/powerpoint/2010/main" val="522965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a:p>
        </p:txBody>
      </p:sp>
    </p:spTree>
    <p:extLst>
      <p:ext uri="{BB962C8B-B14F-4D97-AF65-F5344CB8AC3E}">
        <p14:creationId xmlns:p14="http://schemas.microsoft.com/office/powerpoint/2010/main" val="3433242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a:p>
        </p:txBody>
      </p:sp>
    </p:spTree>
    <p:extLst>
      <p:ext uri="{BB962C8B-B14F-4D97-AF65-F5344CB8AC3E}">
        <p14:creationId xmlns:p14="http://schemas.microsoft.com/office/powerpoint/2010/main" val="2840369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226081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1441903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1021827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92476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218098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3090048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22</a:t>
            </a:fld>
            <a:endParaRPr lang="fr-FR"/>
          </a:p>
        </p:txBody>
      </p:sp>
    </p:spTree>
    <p:extLst>
      <p:ext uri="{BB962C8B-B14F-4D97-AF65-F5344CB8AC3E}">
        <p14:creationId xmlns:p14="http://schemas.microsoft.com/office/powerpoint/2010/main" val="1907371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23</a:t>
            </a:fld>
            <a:endParaRPr lang="fr-FR" dirty="0"/>
          </a:p>
        </p:txBody>
      </p:sp>
    </p:spTree>
    <p:extLst>
      <p:ext uri="{BB962C8B-B14F-4D97-AF65-F5344CB8AC3E}">
        <p14:creationId xmlns:p14="http://schemas.microsoft.com/office/powerpoint/2010/main" val="239247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24</a:t>
            </a:fld>
            <a:endParaRPr lang="fr-FR" dirty="0"/>
          </a:p>
        </p:txBody>
      </p:sp>
    </p:spTree>
    <p:extLst>
      <p:ext uri="{BB962C8B-B14F-4D97-AF65-F5344CB8AC3E}">
        <p14:creationId xmlns:p14="http://schemas.microsoft.com/office/powerpoint/2010/main" val="220454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25</a:t>
            </a:fld>
            <a:endParaRPr lang="fr-FR" dirty="0"/>
          </a:p>
        </p:txBody>
      </p:sp>
    </p:spTree>
    <p:extLst>
      <p:ext uri="{BB962C8B-B14F-4D97-AF65-F5344CB8AC3E}">
        <p14:creationId xmlns:p14="http://schemas.microsoft.com/office/powerpoint/2010/main" val="2645147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26</a:t>
            </a:fld>
            <a:endParaRPr lang="fr-FR" dirty="0"/>
          </a:p>
        </p:txBody>
      </p:sp>
    </p:spTree>
    <p:extLst>
      <p:ext uri="{BB962C8B-B14F-4D97-AF65-F5344CB8AC3E}">
        <p14:creationId xmlns:p14="http://schemas.microsoft.com/office/powerpoint/2010/main" val="1989201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27</a:t>
            </a:fld>
            <a:endParaRPr lang="fr-FR" dirty="0"/>
          </a:p>
        </p:txBody>
      </p:sp>
    </p:spTree>
    <p:extLst>
      <p:ext uri="{BB962C8B-B14F-4D97-AF65-F5344CB8AC3E}">
        <p14:creationId xmlns:p14="http://schemas.microsoft.com/office/powerpoint/2010/main" val="2146115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28</a:t>
            </a:fld>
            <a:endParaRPr lang="fr-FR" dirty="0"/>
          </a:p>
        </p:txBody>
      </p:sp>
    </p:spTree>
    <p:extLst>
      <p:ext uri="{BB962C8B-B14F-4D97-AF65-F5344CB8AC3E}">
        <p14:creationId xmlns:p14="http://schemas.microsoft.com/office/powerpoint/2010/main" val="3451160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29</a:t>
            </a:fld>
            <a:endParaRPr lang="fr-FR" dirty="0"/>
          </a:p>
        </p:txBody>
      </p:sp>
    </p:spTree>
    <p:extLst>
      <p:ext uri="{BB962C8B-B14F-4D97-AF65-F5344CB8AC3E}">
        <p14:creationId xmlns:p14="http://schemas.microsoft.com/office/powerpoint/2010/main" val="1463923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1554709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30</a:t>
            </a:fld>
            <a:endParaRPr lang="fr-FR" dirty="0"/>
          </a:p>
        </p:txBody>
      </p:sp>
    </p:spTree>
    <p:extLst>
      <p:ext uri="{BB962C8B-B14F-4D97-AF65-F5344CB8AC3E}">
        <p14:creationId xmlns:p14="http://schemas.microsoft.com/office/powerpoint/2010/main" val="2888294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31</a:t>
            </a:fld>
            <a:endParaRPr lang="fr-FR" dirty="0"/>
          </a:p>
        </p:txBody>
      </p:sp>
    </p:spTree>
    <p:extLst>
      <p:ext uri="{BB962C8B-B14F-4D97-AF65-F5344CB8AC3E}">
        <p14:creationId xmlns:p14="http://schemas.microsoft.com/office/powerpoint/2010/main" val="3547667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32</a:t>
            </a:fld>
            <a:endParaRPr lang="fr-FR" dirty="0"/>
          </a:p>
        </p:txBody>
      </p:sp>
    </p:spTree>
    <p:extLst>
      <p:ext uri="{BB962C8B-B14F-4D97-AF65-F5344CB8AC3E}">
        <p14:creationId xmlns:p14="http://schemas.microsoft.com/office/powerpoint/2010/main" val="4072301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33</a:t>
            </a:fld>
            <a:endParaRPr lang="fr-FR" dirty="0"/>
          </a:p>
        </p:txBody>
      </p:sp>
    </p:spTree>
    <p:extLst>
      <p:ext uri="{BB962C8B-B14F-4D97-AF65-F5344CB8AC3E}">
        <p14:creationId xmlns:p14="http://schemas.microsoft.com/office/powerpoint/2010/main" val="16687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34</a:t>
            </a:fld>
            <a:endParaRPr lang="fr-FR" dirty="0"/>
          </a:p>
        </p:txBody>
      </p:sp>
    </p:spTree>
    <p:extLst>
      <p:ext uri="{BB962C8B-B14F-4D97-AF65-F5344CB8AC3E}">
        <p14:creationId xmlns:p14="http://schemas.microsoft.com/office/powerpoint/2010/main" val="554952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35</a:t>
            </a:fld>
            <a:endParaRPr lang="fr-FR"/>
          </a:p>
        </p:txBody>
      </p:sp>
    </p:spTree>
    <p:extLst>
      <p:ext uri="{BB962C8B-B14F-4D97-AF65-F5344CB8AC3E}">
        <p14:creationId xmlns:p14="http://schemas.microsoft.com/office/powerpoint/2010/main" val="4092743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36</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386547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26960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155213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128489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2631116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1783058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24/06/2024</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24/06/2024</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2.png"/><Relationship Id="rId7"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5.jpg"/><Relationship Id="rId11" Type="http://schemas.openxmlformats.org/officeDocument/2006/relationships/image" Target="../media/image39.jpg"/><Relationship Id="rId5" Type="http://schemas.openxmlformats.org/officeDocument/2006/relationships/image" Target="../media/image34.jpg"/><Relationship Id="rId10" Type="http://schemas.openxmlformats.org/officeDocument/2006/relationships/image" Target="../media/image38.jpg"/><Relationship Id="rId4" Type="http://schemas.openxmlformats.org/officeDocument/2006/relationships/image" Target="../media/image30.jpg"/><Relationship Id="rId9"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direct.mit.edu/books/collection/19822/CogNet" TargetMode="External"/><Relationship Id="rId5" Type="http://schemas.openxmlformats.org/officeDocument/2006/relationships/hyperlink" Target="https://doi.org/10.7551/mitpress/14046.001.0001"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B98CD4D-81A6-53A3-FBB3-E33BF3697864}"/>
              </a:ext>
            </a:extLst>
          </p:cNvPr>
          <p:cNvPicPr>
            <a:picLocks noChangeAspect="1" noChangeArrowheads="1"/>
          </p:cNvPicPr>
          <p:nvPr/>
        </p:nvPicPr>
        <p:blipFill>
          <a:blip r:embed="rId3"/>
          <a:srcRect/>
          <a:stretch/>
        </p:blipFill>
        <p:spPr bwMode="auto">
          <a:xfrm>
            <a:off x="1" y="1"/>
            <a:ext cx="12191998"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F54777A-8280-368C-DAC2-1C53F93ECB60}"/>
              </a:ext>
            </a:extLst>
          </p:cNvPr>
          <p:cNvSpPr/>
          <p:nvPr/>
        </p:nvSpPr>
        <p:spPr>
          <a:xfrm>
            <a:off x="0" y="0"/>
            <a:ext cx="12192000"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4C6B9E4E-704D-8ADE-682F-11E954FD2C34}"/>
              </a:ext>
            </a:extLst>
          </p:cNvPr>
          <p:cNvSpPr txBox="1"/>
          <p:nvPr/>
        </p:nvSpPr>
        <p:spPr>
          <a:xfrm>
            <a:off x="1433623" y="1531141"/>
            <a:ext cx="10389781" cy="3970318"/>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Distant Viewing: Opportunities and Challenges</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Taylor ARNOLD + Lauren TILTON</a:t>
            </a: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400" noProof="1">
                <a:solidFill>
                  <a:schemeClr val="bg1"/>
                </a:solidFill>
                <a:latin typeface="Calibri" panose="020F0502020204030204" pitchFamily="34" charset="0"/>
                <a:ea typeface="Palatino" pitchFamily="2" charset="77"/>
                <a:cs typeface="Calibri" panose="020F0502020204030204" pitchFamily="34" charset="0"/>
              </a:rPr>
              <a:t>Virtual/Material: What Matters for Art History?</a:t>
            </a:r>
          </a:p>
          <a:p>
            <a:r>
              <a:rPr lang="fr-FR" sz="2400" noProof="1">
                <a:solidFill>
                  <a:schemeClr val="bg1"/>
                </a:solidFill>
                <a:latin typeface="Calibri" panose="020F0502020204030204" pitchFamily="34" charset="0"/>
                <a:ea typeface="Palatino" pitchFamily="2" charset="77"/>
                <a:cs typeface="Calibri" panose="020F0502020204030204" pitchFamily="34" charset="0"/>
              </a:rPr>
              <a:t>Salle Rhône 3B</a:t>
            </a:r>
          </a:p>
          <a:p>
            <a:r>
              <a:rPr lang="fr-FR" sz="2400" noProof="1">
                <a:solidFill>
                  <a:schemeClr val="bg1"/>
                </a:solidFill>
                <a:latin typeface="Calibri" panose="020F0502020204030204" pitchFamily="34" charset="0"/>
                <a:ea typeface="Palatino" pitchFamily="2" charset="77"/>
                <a:cs typeface="Calibri" panose="020F0502020204030204" pitchFamily="34" charset="0"/>
              </a:rPr>
              <a:t>Lyon, France</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26 June 2024, 09h &gt; 10h30</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Computer Vision Annotations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DV in Action</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280632" y="4960868"/>
            <a:ext cx="3742728" cy="923330"/>
          </a:xfrm>
          <a:prstGeom prst="rect">
            <a:avLst/>
          </a:prstGeom>
          <a:noFill/>
        </p:spPr>
        <p:txBody>
          <a:bodyPr wrap="square" rtlCol="0">
            <a:spAutoFit/>
          </a:bodyPr>
          <a:lstStyle/>
          <a:p>
            <a:r>
              <a:rPr lang="en-US" dirty="0">
                <a:solidFill>
                  <a:schemeClr val="accent2"/>
                </a:solidFill>
                <a:latin typeface="Menlo" panose="020B0609030804020204" pitchFamily="49" charset="0"/>
                <a:ea typeface="Menlo" panose="020B0609030804020204" pitchFamily="49" charset="0"/>
                <a:cs typeface="Menlo" panose="020B0609030804020204" pitchFamily="49" charset="0"/>
              </a:rPr>
              <a:t>LOCATION: </a:t>
            </a:r>
            <a:r>
              <a:rPr lang="en-US" b="1" dirty="0">
                <a:solidFill>
                  <a:schemeClr val="accent2"/>
                </a:solidFill>
                <a:latin typeface="Menlo" panose="020B0609030804020204" pitchFamily="49" charset="0"/>
                <a:ea typeface="Menlo" panose="020B0609030804020204" pitchFamily="49" charset="0"/>
                <a:cs typeface="Menlo" panose="020B0609030804020204" pitchFamily="49" charset="0"/>
              </a:rPr>
              <a:t>OUTSIDE</a:t>
            </a:r>
          </a:p>
          <a:p>
            <a:r>
              <a:rPr lang="en-US" dirty="0">
                <a:solidFill>
                  <a:schemeClr val="accent2"/>
                </a:solidFill>
                <a:latin typeface="Menlo" panose="020B0609030804020204" pitchFamily="49" charset="0"/>
                <a:ea typeface="Menlo" panose="020B0609030804020204" pitchFamily="49" charset="0"/>
                <a:cs typeface="Menlo" panose="020B0609030804020204" pitchFamily="49" charset="0"/>
              </a:rPr>
              <a:t>PEOPLE: </a:t>
            </a:r>
            <a:r>
              <a:rPr lang="en-US" b="1" dirty="0">
                <a:solidFill>
                  <a:schemeClr val="accent2"/>
                </a:solidFill>
                <a:latin typeface="Menlo" panose="020B0609030804020204" pitchFamily="49" charset="0"/>
                <a:ea typeface="Menlo" panose="020B0609030804020204" pitchFamily="49" charset="0"/>
                <a:cs typeface="Menlo" panose="020B0609030804020204" pitchFamily="49" charset="0"/>
              </a:rPr>
              <a:t>2</a:t>
            </a:r>
          </a:p>
          <a:p>
            <a:r>
              <a:rPr lang="en-US" dirty="0">
                <a:solidFill>
                  <a:schemeClr val="accent2"/>
                </a:solidFill>
                <a:latin typeface="Menlo" panose="020B0609030804020204" pitchFamily="49" charset="0"/>
                <a:ea typeface="Menlo" panose="020B0609030804020204" pitchFamily="49" charset="0"/>
                <a:cs typeface="Menlo" panose="020B0609030804020204" pitchFamily="49" charset="0"/>
              </a:rPr>
              <a:t>OBJECTS: snow, sled</a:t>
            </a:r>
          </a:p>
        </p:txBody>
      </p:sp>
      <p:pic>
        <p:nvPicPr>
          <p:cNvPr id="7" name="Picture 6" descr="A group of children on a sled&#10;&#10;Description automatically generated">
            <a:extLst>
              <a:ext uri="{FF2B5EF4-FFF2-40B4-BE49-F238E27FC236}">
                <a16:creationId xmlns:a16="http://schemas.microsoft.com/office/drawing/2014/main" id="{137BF999-4226-67C1-59D5-963D4BC19E20}"/>
              </a:ext>
            </a:extLst>
          </p:cNvPr>
          <p:cNvPicPr>
            <a:picLocks noChangeAspect="1"/>
          </p:cNvPicPr>
          <p:nvPr/>
        </p:nvPicPr>
        <p:blipFill>
          <a:blip r:embed="rId4"/>
          <a:stretch>
            <a:fillRect/>
          </a:stretch>
        </p:blipFill>
        <p:spPr>
          <a:xfrm>
            <a:off x="280632" y="2119168"/>
            <a:ext cx="3742728" cy="2664500"/>
          </a:xfrm>
          <a:prstGeom prst="rect">
            <a:avLst/>
          </a:prstGeom>
        </p:spPr>
      </p:pic>
      <p:pic>
        <p:nvPicPr>
          <p:cNvPr id="5" name="Picture 4">
            <a:extLst>
              <a:ext uri="{FF2B5EF4-FFF2-40B4-BE49-F238E27FC236}">
                <a16:creationId xmlns:a16="http://schemas.microsoft.com/office/drawing/2014/main" id="{44BC09B4-97C0-C909-3D1B-015758F4E5A0}"/>
              </a:ext>
            </a:extLst>
          </p:cNvPr>
          <p:cNvPicPr>
            <a:picLocks noChangeAspect="1"/>
          </p:cNvPicPr>
          <p:nvPr/>
        </p:nvPicPr>
        <p:blipFill>
          <a:blip r:embed="rId5"/>
          <a:srcRect/>
          <a:stretch/>
        </p:blipFill>
        <p:spPr>
          <a:xfrm>
            <a:off x="4247751" y="2119168"/>
            <a:ext cx="3794783" cy="2664500"/>
          </a:xfrm>
          <a:prstGeom prst="rect">
            <a:avLst/>
          </a:prstGeom>
        </p:spPr>
      </p:pic>
      <p:pic>
        <p:nvPicPr>
          <p:cNvPr id="8" name="Picture 7">
            <a:extLst>
              <a:ext uri="{FF2B5EF4-FFF2-40B4-BE49-F238E27FC236}">
                <a16:creationId xmlns:a16="http://schemas.microsoft.com/office/drawing/2014/main" id="{516CB2ED-888E-00F0-5DA1-61F2CB3568E4}"/>
              </a:ext>
            </a:extLst>
          </p:cNvPr>
          <p:cNvPicPr>
            <a:picLocks noChangeAspect="1"/>
          </p:cNvPicPr>
          <p:nvPr/>
        </p:nvPicPr>
        <p:blipFill>
          <a:blip r:embed="rId6"/>
          <a:srcRect/>
          <a:stretch/>
        </p:blipFill>
        <p:spPr>
          <a:xfrm>
            <a:off x="8365668" y="2119168"/>
            <a:ext cx="3480163" cy="2664500"/>
          </a:xfrm>
          <a:prstGeom prst="rect">
            <a:avLst/>
          </a:prstGeom>
        </p:spPr>
      </p:pic>
      <p:sp>
        <p:nvSpPr>
          <p:cNvPr id="9" name="ZoneTexte 4">
            <a:extLst>
              <a:ext uri="{FF2B5EF4-FFF2-40B4-BE49-F238E27FC236}">
                <a16:creationId xmlns:a16="http://schemas.microsoft.com/office/drawing/2014/main" id="{DCBE5BA7-5A78-91BE-7295-E0272B1DE268}"/>
              </a:ext>
            </a:extLst>
          </p:cNvPr>
          <p:cNvSpPr txBox="1"/>
          <p:nvPr/>
        </p:nvSpPr>
        <p:spPr>
          <a:xfrm>
            <a:off x="4257509" y="4960868"/>
            <a:ext cx="3742728" cy="923330"/>
          </a:xfrm>
          <a:prstGeom prst="rect">
            <a:avLst/>
          </a:prstGeom>
          <a:noFill/>
        </p:spPr>
        <p:txBody>
          <a:bodyPr wrap="square" rtlCol="0">
            <a:spAutoFit/>
          </a:bodyPr>
          <a:lstStyle/>
          <a:p>
            <a:r>
              <a:rPr lang="en-US" dirty="0">
                <a:solidFill>
                  <a:schemeClr val="accent2"/>
                </a:solidFill>
                <a:latin typeface="Menlo" panose="020B0609030804020204" pitchFamily="49" charset="0"/>
                <a:ea typeface="Menlo" panose="020B0609030804020204" pitchFamily="49" charset="0"/>
                <a:cs typeface="Menlo" panose="020B0609030804020204" pitchFamily="49" charset="0"/>
              </a:rPr>
              <a:t>LOCATION: </a:t>
            </a:r>
            <a:r>
              <a:rPr lang="en-US" b="1" dirty="0">
                <a:solidFill>
                  <a:schemeClr val="accent2"/>
                </a:solidFill>
                <a:latin typeface="Menlo" panose="020B0609030804020204" pitchFamily="49" charset="0"/>
                <a:ea typeface="Menlo" panose="020B0609030804020204" pitchFamily="49" charset="0"/>
                <a:cs typeface="Menlo" panose="020B0609030804020204" pitchFamily="49" charset="0"/>
              </a:rPr>
              <a:t>OUTSIDE</a:t>
            </a:r>
          </a:p>
          <a:p>
            <a:r>
              <a:rPr lang="en-US" dirty="0">
                <a:solidFill>
                  <a:schemeClr val="accent2"/>
                </a:solidFill>
                <a:latin typeface="Menlo" panose="020B0609030804020204" pitchFamily="49" charset="0"/>
                <a:ea typeface="Menlo" panose="020B0609030804020204" pitchFamily="49" charset="0"/>
                <a:cs typeface="Menlo" panose="020B0609030804020204" pitchFamily="49" charset="0"/>
              </a:rPr>
              <a:t>PEOPLE: </a:t>
            </a:r>
            <a:r>
              <a:rPr lang="en-US" b="1" dirty="0">
                <a:solidFill>
                  <a:schemeClr val="accent2"/>
                </a:solidFill>
                <a:latin typeface="Menlo" panose="020B0609030804020204" pitchFamily="49" charset="0"/>
                <a:ea typeface="Menlo" panose="020B0609030804020204" pitchFamily="49" charset="0"/>
                <a:cs typeface="Menlo" panose="020B0609030804020204" pitchFamily="49" charset="0"/>
              </a:rPr>
              <a:t>0</a:t>
            </a:r>
          </a:p>
          <a:p>
            <a:r>
              <a:rPr lang="en-US" dirty="0">
                <a:solidFill>
                  <a:schemeClr val="accent2"/>
                </a:solidFill>
                <a:latin typeface="Menlo" panose="020B0609030804020204" pitchFamily="49" charset="0"/>
                <a:ea typeface="Menlo" panose="020B0609030804020204" pitchFamily="49" charset="0"/>
                <a:cs typeface="Menlo" panose="020B0609030804020204" pitchFamily="49" charset="0"/>
              </a:rPr>
              <a:t>OBJECTS: snow, logs</a:t>
            </a:r>
          </a:p>
        </p:txBody>
      </p:sp>
      <p:sp>
        <p:nvSpPr>
          <p:cNvPr id="10" name="ZoneTexte 4">
            <a:extLst>
              <a:ext uri="{FF2B5EF4-FFF2-40B4-BE49-F238E27FC236}">
                <a16:creationId xmlns:a16="http://schemas.microsoft.com/office/drawing/2014/main" id="{18A7BFA7-42F8-204C-C365-F974EAF07696}"/>
              </a:ext>
            </a:extLst>
          </p:cNvPr>
          <p:cNvSpPr txBox="1"/>
          <p:nvPr/>
        </p:nvSpPr>
        <p:spPr>
          <a:xfrm>
            <a:off x="8234386" y="4960868"/>
            <a:ext cx="3742728" cy="923330"/>
          </a:xfrm>
          <a:prstGeom prst="rect">
            <a:avLst/>
          </a:prstGeom>
          <a:noFill/>
        </p:spPr>
        <p:txBody>
          <a:bodyPr wrap="square" rtlCol="0">
            <a:spAutoFit/>
          </a:bodyPr>
          <a:lstStyle/>
          <a:p>
            <a:r>
              <a:rPr lang="en-US" dirty="0">
                <a:solidFill>
                  <a:schemeClr val="accent2"/>
                </a:solidFill>
                <a:latin typeface="Menlo" panose="020B0609030804020204" pitchFamily="49" charset="0"/>
                <a:ea typeface="Menlo" panose="020B0609030804020204" pitchFamily="49" charset="0"/>
                <a:cs typeface="Menlo" panose="020B0609030804020204" pitchFamily="49" charset="0"/>
              </a:rPr>
              <a:t>LOCATION: </a:t>
            </a:r>
            <a:r>
              <a:rPr lang="en-US" b="1" dirty="0">
                <a:solidFill>
                  <a:schemeClr val="accent2"/>
                </a:solidFill>
                <a:latin typeface="Menlo" panose="020B0609030804020204" pitchFamily="49" charset="0"/>
                <a:ea typeface="Menlo" panose="020B0609030804020204" pitchFamily="49" charset="0"/>
                <a:cs typeface="Menlo" panose="020B0609030804020204" pitchFamily="49" charset="0"/>
              </a:rPr>
              <a:t>INSIDE</a:t>
            </a:r>
          </a:p>
          <a:p>
            <a:r>
              <a:rPr lang="en-US" dirty="0">
                <a:solidFill>
                  <a:schemeClr val="accent2"/>
                </a:solidFill>
                <a:latin typeface="Menlo" panose="020B0609030804020204" pitchFamily="49" charset="0"/>
                <a:ea typeface="Menlo" panose="020B0609030804020204" pitchFamily="49" charset="0"/>
                <a:cs typeface="Menlo" panose="020B0609030804020204" pitchFamily="49" charset="0"/>
              </a:rPr>
              <a:t>PEOPLE: </a:t>
            </a:r>
            <a:r>
              <a:rPr lang="en-US" b="1" dirty="0">
                <a:solidFill>
                  <a:schemeClr val="accent2"/>
                </a:solidFill>
                <a:latin typeface="Menlo" panose="020B0609030804020204" pitchFamily="49" charset="0"/>
                <a:ea typeface="Menlo" panose="020B0609030804020204" pitchFamily="49" charset="0"/>
                <a:cs typeface="Menlo" panose="020B0609030804020204" pitchFamily="49" charset="0"/>
              </a:rPr>
              <a:t>7+</a:t>
            </a:r>
          </a:p>
          <a:p>
            <a:r>
              <a:rPr lang="en-US" dirty="0">
                <a:solidFill>
                  <a:schemeClr val="accent2"/>
                </a:solidFill>
                <a:latin typeface="Menlo" panose="020B0609030804020204" pitchFamily="49" charset="0"/>
                <a:ea typeface="Menlo" panose="020B0609030804020204" pitchFamily="49" charset="0"/>
                <a:cs typeface="Menlo" panose="020B0609030804020204" pitchFamily="49" charset="0"/>
              </a:rPr>
              <a:t>OBJECTS: book, hat, suit</a:t>
            </a:r>
          </a:p>
        </p:txBody>
      </p:sp>
      <p:sp>
        <p:nvSpPr>
          <p:cNvPr id="11" name="ZoneTexte 4">
            <a:extLst>
              <a:ext uri="{FF2B5EF4-FFF2-40B4-BE49-F238E27FC236}">
                <a16:creationId xmlns:a16="http://schemas.microsoft.com/office/drawing/2014/main" id="{C0E698B7-19CE-0539-BCCC-8C8C72871D66}"/>
              </a:ext>
            </a:extLst>
          </p:cNvPr>
          <p:cNvSpPr txBox="1"/>
          <p:nvPr/>
        </p:nvSpPr>
        <p:spPr>
          <a:xfrm>
            <a:off x="601830" y="976915"/>
            <a:ext cx="10334394" cy="64633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Example annotations from three of the images contained in the FSA-OWI collection.</a:t>
            </a: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applied these algorithms to all 170k digitized photographic negatives.</a:t>
            </a:r>
          </a:p>
        </p:txBody>
      </p:sp>
    </p:spTree>
    <p:extLst>
      <p:ext uri="{BB962C8B-B14F-4D97-AF65-F5344CB8AC3E}">
        <p14:creationId xmlns:p14="http://schemas.microsoft.com/office/powerpoint/2010/main" val="1057965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Data Analysis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DV in Action</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362356" y="1023080"/>
            <a:ext cx="4531002"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Looking at the composition of the photographs by the photographer and phase of the project (FSA: New Deal; OWI: WWII) shows a strong pattern.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the program progressed, there was a decreased focus on the land and increased focus on people.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Individual photographers somewhat followed the changing direction of the project, though continued to have there own noticeable style and focus.</a:t>
            </a:r>
          </a:p>
        </p:txBody>
      </p:sp>
      <p:pic>
        <p:nvPicPr>
          <p:cNvPr id="8" name="Picture 7" descr="A map of different cities&#10;&#10;Description automatically generated">
            <a:extLst>
              <a:ext uri="{FF2B5EF4-FFF2-40B4-BE49-F238E27FC236}">
                <a16:creationId xmlns:a16="http://schemas.microsoft.com/office/drawing/2014/main" id="{B194265E-FA40-B7D4-FB13-D27ACBBC0019}"/>
              </a:ext>
            </a:extLst>
          </p:cNvPr>
          <p:cNvPicPr>
            <a:picLocks noChangeAspect="1"/>
          </p:cNvPicPr>
          <p:nvPr/>
        </p:nvPicPr>
        <p:blipFill>
          <a:blip r:embed="rId4"/>
          <a:stretch>
            <a:fillRect/>
          </a:stretch>
        </p:blipFill>
        <p:spPr>
          <a:xfrm>
            <a:off x="5368296" y="402336"/>
            <a:ext cx="6548846" cy="5730240"/>
          </a:xfrm>
          <a:prstGeom prst="rect">
            <a:avLst/>
          </a:prstGeom>
        </p:spPr>
      </p:pic>
    </p:spTree>
    <p:extLst>
      <p:ext uri="{BB962C8B-B14F-4D97-AF65-F5344CB8AC3E}">
        <p14:creationId xmlns:p14="http://schemas.microsoft.com/office/powerpoint/2010/main" val="232547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Data Analysis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DV in Action</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362356" y="1023080"/>
            <a:ext cx="4531002"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two tags also map very well onto the organizational logic of the FSA-OWI archive as constructed by Paul Vanderbilt between 1944 and 1954.</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Only a handful of topics are not strongly associate with either a high percentage of people or a high percentage of photographs outside (or both), and these are mostly miscellaneous categories themselves. </a:t>
            </a:r>
          </a:p>
        </p:txBody>
      </p:sp>
      <p:pic>
        <p:nvPicPr>
          <p:cNvPr id="8" name="Picture 7">
            <a:extLst>
              <a:ext uri="{FF2B5EF4-FFF2-40B4-BE49-F238E27FC236}">
                <a16:creationId xmlns:a16="http://schemas.microsoft.com/office/drawing/2014/main" id="{B194265E-FA40-B7D4-FB13-D27ACBBC0019}"/>
              </a:ext>
            </a:extLst>
          </p:cNvPr>
          <p:cNvPicPr>
            <a:picLocks noChangeAspect="1"/>
          </p:cNvPicPr>
          <p:nvPr/>
        </p:nvPicPr>
        <p:blipFill>
          <a:blip r:embed="rId4"/>
          <a:srcRect/>
          <a:stretch/>
        </p:blipFill>
        <p:spPr>
          <a:xfrm>
            <a:off x="5368296" y="402336"/>
            <a:ext cx="6548845" cy="5730240"/>
          </a:xfrm>
          <a:prstGeom prst="rect">
            <a:avLst/>
          </a:prstGeom>
        </p:spPr>
      </p:pic>
    </p:spTree>
    <p:extLst>
      <p:ext uri="{BB962C8B-B14F-4D97-AF65-F5344CB8AC3E}">
        <p14:creationId xmlns:p14="http://schemas.microsoft.com/office/powerpoint/2010/main" val="945664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Data Analysis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DV in Action</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362356" y="1023080"/>
            <a:ext cx="4531002" cy="341632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Digging deeper, we see that the specific composition of the individual photographers does not align with the changing focus of the US governmental programs, but rather shows a personal style associated with each photographer.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Shahn, Bubley, and Collier have particularly unique compositional elements to their photographs.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8" name="Picture 7">
            <a:extLst>
              <a:ext uri="{FF2B5EF4-FFF2-40B4-BE49-F238E27FC236}">
                <a16:creationId xmlns:a16="http://schemas.microsoft.com/office/drawing/2014/main" id="{B194265E-FA40-B7D4-FB13-D27ACBBC0019}"/>
              </a:ext>
            </a:extLst>
          </p:cNvPr>
          <p:cNvPicPr>
            <a:picLocks noChangeAspect="1"/>
          </p:cNvPicPr>
          <p:nvPr/>
        </p:nvPicPr>
        <p:blipFill rotWithShape="1">
          <a:blip r:embed="rId4"/>
          <a:srcRect b="49149"/>
          <a:stretch/>
        </p:blipFill>
        <p:spPr>
          <a:xfrm>
            <a:off x="5426618" y="523176"/>
            <a:ext cx="6533734" cy="5221030"/>
          </a:xfrm>
          <a:prstGeom prst="rect">
            <a:avLst/>
          </a:prstGeom>
        </p:spPr>
      </p:pic>
    </p:spTree>
    <p:extLst>
      <p:ext uri="{BB962C8B-B14F-4D97-AF65-F5344CB8AC3E}">
        <p14:creationId xmlns:p14="http://schemas.microsoft.com/office/powerpoint/2010/main" val="39743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Data Analysis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DV in Action</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362356" y="1023080"/>
            <a:ext cx="4531002"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Digging deeper, we see that the specific composition of the individual photographers does not align with the changing focus of the US governmental programs, but rather shows a personal style associated with each photographer.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Shahn, Bubley, and Collier have particularly unique compositional elements to their photographs.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understand this better, we need to return to the photographic images themselves.</a:t>
            </a:r>
          </a:p>
        </p:txBody>
      </p:sp>
      <p:pic>
        <p:nvPicPr>
          <p:cNvPr id="8" name="Picture 7">
            <a:extLst>
              <a:ext uri="{FF2B5EF4-FFF2-40B4-BE49-F238E27FC236}">
                <a16:creationId xmlns:a16="http://schemas.microsoft.com/office/drawing/2014/main" id="{B194265E-FA40-B7D4-FB13-D27ACBBC0019}"/>
              </a:ext>
            </a:extLst>
          </p:cNvPr>
          <p:cNvPicPr>
            <a:picLocks noChangeAspect="1"/>
          </p:cNvPicPr>
          <p:nvPr/>
        </p:nvPicPr>
        <p:blipFill rotWithShape="1">
          <a:blip r:embed="rId4"/>
          <a:srcRect l="-306" t="49709" r="306" b="-560"/>
          <a:stretch/>
        </p:blipFill>
        <p:spPr>
          <a:xfrm>
            <a:off x="5295910" y="535368"/>
            <a:ext cx="6533734" cy="5221030"/>
          </a:xfrm>
          <a:prstGeom prst="rect">
            <a:avLst/>
          </a:prstGeom>
        </p:spPr>
      </p:pic>
    </p:spTree>
    <p:extLst>
      <p:ext uri="{BB962C8B-B14F-4D97-AF65-F5344CB8AC3E}">
        <p14:creationId xmlns:p14="http://schemas.microsoft.com/office/powerpoint/2010/main" val="1854737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4. Distant → Close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04 – Distant Viewing | </a:t>
            </a:r>
            <a:r>
              <a:rPr lang="fr-FR" sz="1200" b="1" noProof="1">
                <a:solidFill>
                  <a:schemeClr val="bg1">
                    <a:lumMod val="85000"/>
                  </a:schemeClr>
                </a:solidFill>
                <a:latin typeface="Courier" pitchFamily="2" charset="0"/>
              </a:rPr>
              <a:t>Distant → Close</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4332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Perspective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Distant → Close</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2982618" cy="2031325"/>
          </a:xfrm>
          <a:prstGeom prst="rect">
            <a:avLst/>
          </a:prstGeom>
          <a:noFill/>
        </p:spPr>
        <p:txBody>
          <a:bodyPr wrap="square" rtlCol="0">
            <a:spAutoFit/>
          </a:bodyPr>
          <a:lstStyle/>
          <a:p>
            <a:pPr algn="just"/>
            <a:r>
              <a:rPr lang="en-US">
                <a:solidFill>
                  <a:schemeClr val="tx1">
                    <a:lumMod val="75000"/>
                    <a:lumOff val="25000"/>
                  </a:schemeClr>
                </a:solidFill>
                <a:latin typeface="Palatino" pitchFamily="2" charset="77"/>
                <a:ea typeface="Palatino" pitchFamily="2" charset="77"/>
                <a:cs typeface="Calibri" panose="020F0502020204030204" pitchFamily="34" charset="0"/>
              </a:rPr>
              <a:t>The computational analysis helped us identify patterns in the photographic collection, but it is only through returning to the image themselves that we can fully understand. </a:t>
            </a:r>
          </a:p>
        </p:txBody>
      </p:sp>
    </p:spTree>
    <p:extLst>
      <p:ext uri="{BB962C8B-B14F-4D97-AF65-F5344CB8AC3E}">
        <p14:creationId xmlns:p14="http://schemas.microsoft.com/office/powerpoint/2010/main" val="123094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Perspective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Distant → Close</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2982618"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computational analysis helped us identify patterns in the photographic collection, but it is only through returning to the image themselves that we can fully understand.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for example of some sample photographs from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Esther Bubley</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Notice the upwards camera angle and location of the horizon in the background.</a:t>
            </a:r>
          </a:p>
        </p:txBody>
      </p:sp>
      <p:pic>
        <p:nvPicPr>
          <p:cNvPr id="7" name="Picture 6" descr="A collage of photos of people&#10;&#10;Description automatically generated">
            <a:extLst>
              <a:ext uri="{FF2B5EF4-FFF2-40B4-BE49-F238E27FC236}">
                <a16:creationId xmlns:a16="http://schemas.microsoft.com/office/drawing/2014/main" id="{C8BE0F7C-F970-61F4-500C-7021D72E7B29}"/>
              </a:ext>
            </a:extLst>
          </p:cNvPr>
          <p:cNvPicPr>
            <a:picLocks noChangeAspect="1"/>
          </p:cNvPicPr>
          <p:nvPr/>
        </p:nvPicPr>
        <p:blipFill>
          <a:blip r:embed="rId4"/>
          <a:stretch>
            <a:fillRect/>
          </a:stretch>
        </p:blipFill>
        <p:spPr>
          <a:xfrm>
            <a:off x="3934660" y="497851"/>
            <a:ext cx="8232507" cy="5220197"/>
          </a:xfrm>
          <a:prstGeom prst="rect">
            <a:avLst/>
          </a:prstGeom>
        </p:spPr>
      </p:pic>
    </p:spTree>
    <p:extLst>
      <p:ext uri="{BB962C8B-B14F-4D97-AF65-F5344CB8AC3E}">
        <p14:creationId xmlns:p14="http://schemas.microsoft.com/office/powerpoint/2010/main" val="129305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Perspective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Distant → Close</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2982618"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computational analysis helped us identify patterns in the photographic collection, but it is only through returning to the image themselves that we can fully understand.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contrast, these are images from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John Collier</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His horizon is usually right at the center of the image. Notice how much of the foreground is taken up by dirt, ground, and snow.</a:t>
            </a:r>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8" name="Picture 7">
            <a:extLst>
              <a:ext uri="{FF2B5EF4-FFF2-40B4-BE49-F238E27FC236}">
                <a16:creationId xmlns:a16="http://schemas.microsoft.com/office/drawing/2014/main" id="{7A485DC4-08A9-3DF2-1E1D-2A1C36EBDD62}"/>
              </a:ext>
            </a:extLst>
          </p:cNvPr>
          <p:cNvPicPr>
            <a:picLocks noChangeAspect="1"/>
          </p:cNvPicPr>
          <p:nvPr/>
        </p:nvPicPr>
        <p:blipFill>
          <a:blip r:embed="rId4"/>
          <a:stretch>
            <a:fillRect/>
          </a:stretch>
        </p:blipFill>
        <p:spPr>
          <a:xfrm>
            <a:off x="4172291" y="524256"/>
            <a:ext cx="7936488" cy="5254752"/>
          </a:xfrm>
          <a:prstGeom prst="rect">
            <a:avLst/>
          </a:prstGeom>
        </p:spPr>
      </p:pic>
    </p:spTree>
    <p:extLst>
      <p:ext uri="{BB962C8B-B14F-4D97-AF65-F5344CB8AC3E}">
        <p14:creationId xmlns:p14="http://schemas.microsoft.com/office/powerpoint/2010/main" val="261736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Detecting Objects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Distant → Close</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2982618" cy="341632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Another way that we can use computational methods to link back to the images themselves is through the detected objects.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are too numerous and varied to aggregate, but just pulling them out as examples shows the scope and span of the collection.</a:t>
            </a:r>
          </a:p>
        </p:txBody>
      </p:sp>
    </p:spTree>
    <p:extLst>
      <p:ext uri="{BB962C8B-B14F-4D97-AF65-F5344CB8AC3E}">
        <p14:creationId xmlns:p14="http://schemas.microsoft.com/office/powerpoint/2010/main" val="1115959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1. 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01 – Distant Viewing | </a:t>
            </a:r>
            <a:r>
              <a:rPr lang="fr-FR" sz="1200" b="1" noProof="1">
                <a:solidFill>
                  <a:schemeClr val="bg1">
                    <a:lumMod val="85000"/>
                  </a:schemeClr>
                </a:solidFill>
                <a:latin typeface="Courier" pitchFamily="2" charset="0"/>
              </a:rPr>
              <a:t>Introduction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80131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Detecting Objects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Distant → Close</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2982618" cy="507831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Another way that we can use computational methods to link back to the images themselves is through the detected objects.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are too numerous and varied to aggregate, but just pulling them out as examples shows the scope and span of the collection.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for example, are six images of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cakes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in six very different parts of the country by different photographers.</a:t>
            </a:r>
          </a:p>
        </p:txBody>
      </p:sp>
      <p:pic>
        <p:nvPicPr>
          <p:cNvPr id="7" name="Picture 6" descr="A collage of a person and a child&#10;&#10;Description automatically generated">
            <a:extLst>
              <a:ext uri="{FF2B5EF4-FFF2-40B4-BE49-F238E27FC236}">
                <a16:creationId xmlns:a16="http://schemas.microsoft.com/office/drawing/2014/main" id="{03AA91EA-415D-C915-D3CD-AC0B60F8741B}"/>
              </a:ext>
            </a:extLst>
          </p:cNvPr>
          <p:cNvPicPr>
            <a:picLocks noChangeAspect="1"/>
          </p:cNvPicPr>
          <p:nvPr/>
        </p:nvPicPr>
        <p:blipFill>
          <a:blip r:embed="rId4"/>
          <a:stretch>
            <a:fillRect/>
          </a:stretch>
        </p:blipFill>
        <p:spPr>
          <a:xfrm>
            <a:off x="3905228" y="976915"/>
            <a:ext cx="8197685" cy="4077865"/>
          </a:xfrm>
          <a:prstGeom prst="rect">
            <a:avLst/>
          </a:prstGeom>
        </p:spPr>
      </p:pic>
    </p:spTree>
    <p:extLst>
      <p:ext uri="{BB962C8B-B14F-4D97-AF65-F5344CB8AC3E}">
        <p14:creationId xmlns:p14="http://schemas.microsoft.com/office/powerpoint/2010/main" val="2362711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Detecting Objects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Distant → Close</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2982618"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Another way that we can use computational methods to link back to the images themselves is through the detected objects.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are too numerous and varied to aggregate, but just pulling them out as examples shows the scope and span of the collection.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Similarly, here are images of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bicycles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in different contexts.</a:t>
            </a:r>
          </a:p>
        </p:txBody>
      </p:sp>
      <p:pic>
        <p:nvPicPr>
          <p:cNvPr id="8" name="Picture 7" descr="A collage of images of people on bicycles&#10;&#10;Description automatically generated">
            <a:extLst>
              <a:ext uri="{FF2B5EF4-FFF2-40B4-BE49-F238E27FC236}">
                <a16:creationId xmlns:a16="http://schemas.microsoft.com/office/drawing/2014/main" id="{29BCE9AE-A382-6279-608D-9715C840A567}"/>
              </a:ext>
            </a:extLst>
          </p:cNvPr>
          <p:cNvPicPr>
            <a:picLocks noChangeAspect="1"/>
          </p:cNvPicPr>
          <p:nvPr/>
        </p:nvPicPr>
        <p:blipFill>
          <a:blip r:embed="rId4"/>
          <a:stretch>
            <a:fillRect/>
          </a:stretch>
        </p:blipFill>
        <p:spPr>
          <a:xfrm>
            <a:off x="3800458" y="976915"/>
            <a:ext cx="8302455" cy="4255008"/>
          </a:xfrm>
          <a:prstGeom prst="rect">
            <a:avLst/>
          </a:prstGeom>
        </p:spPr>
      </p:pic>
    </p:spTree>
    <p:extLst>
      <p:ext uri="{BB962C8B-B14F-4D97-AF65-F5344CB8AC3E}">
        <p14:creationId xmlns:p14="http://schemas.microsoft.com/office/powerpoint/2010/main" val="277956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5. Recovering Materiality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05 – Distant Viewing | </a:t>
            </a:r>
            <a:r>
              <a:rPr lang="fr-FR" sz="1200" b="1" noProof="1">
                <a:solidFill>
                  <a:schemeClr val="bg1">
                    <a:lumMod val="85000"/>
                  </a:schemeClr>
                </a:solidFill>
                <a:latin typeface="Courier" pitchFamily="2" charset="0"/>
              </a:rPr>
              <a:t>Recovering Materiality</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287674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Materiality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Recovering Materiality</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2982618"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even use computer vision techniques to understand the materiality of the original images themselves.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several thousand of the FSA-OWI negatives were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killed</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by having a hole punched in them. We can identify and look through these by using a specially created computer vision algorithm to generate a “killed” annotation.</a:t>
            </a:r>
          </a:p>
        </p:txBody>
      </p:sp>
      <p:pic>
        <p:nvPicPr>
          <p:cNvPr id="7" name="Picture 6" descr="A child and child playing in the snow&#10;&#10;Description automatically generated">
            <a:extLst>
              <a:ext uri="{FF2B5EF4-FFF2-40B4-BE49-F238E27FC236}">
                <a16:creationId xmlns:a16="http://schemas.microsoft.com/office/drawing/2014/main" id="{9E988FE7-7E4F-EC12-B99C-031F829E2DF9}"/>
              </a:ext>
            </a:extLst>
          </p:cNvPr>
          <p:cNvPicPr>
            <a:picLocks noChangeAspect="1"/>
          </p:cNvPicPr>
          <p:nvPr/>
        </p:nvPicPr>
        <p:blipFill>
          <a:blip r:embed="rId4"/>
          <a:stretch>
            <a:fillRect/>
          </a:stretch>
        </p:blipFill>
        <p:spPr>
          <a:xfrm>
            <a:off x="4140975" y="339202"/>
            <a:ext cx="3792527" cy="2733286"/>
          </a:xfrm>
          <a:prstGeom prst="rect">
            <a:avLst/>
          </a:prstGeom>
        </p:spPr>
      </p:pic>
      <p:pic>
        <p:nvPicPr>
          <p:cNvPr id="10" name="Picture 9" descr="A river with rocks in it&#10;&#10;Description automatically generated">
            <a:extLst>
              <a:ext uri="{FF2B5EF4-FFF2-40B4-BE49-F238E27FC236}">
                <a16:creationId xmlns:a16="http://schemas.microsoft.com/office/drawing/2014/main" id="{20503C0B-A141-C49E-FA01-8FE2330CF0B2}"/>
              </a:ext>
            </a:extLst>
          </p:cNvPr>
          <p:cNvPicPr>
            <a:picLocks noChangeAspect="1"/>
          </p:cNvPicPr>
          <p:nvPr/>
        </p:nvPicPr>
        <p:blipFill>
          <a:blip r:embed="rId5"/>
          <a:stretch>
            <a:fillRect/>
          </a:stretch>
        </p:blipFill>
        <p:spPr>
          <a:xfrm>
            <a:off x="8111001" y="266974"/>
            <a:ext cx="3892746" cy="2805514"/>
          </a:xfrm>
          <a:prstGeom prst="rect">
            <a:avLst/>
          </a:prstGeom>
        </p:spPr>
      </p:pic>
      <p:pic>
        <p:nvPicPr>
          <p:cNvPr id="14" name="Picture 13" descr="A person playing a game&#10;&#10;Description automatically generated">
            <a:extLst>
              <a:ext uri="{FF2B5EF4-FFF2-40B4-BE49-F238E27FC236}">
                <a16:creationId xmlns:a16="http://schemas.microsoft.com/office/drawing/2014/main" id="{461D058A-F328-A1F7-7941-BC4CAC42CD5E}"/>
              </a:ext>
            </a:extLst>
          </p:cNvPr>
          <p:cNvPicPr>
            <a:picLocks noChangeAspect="1"/>
          </p:cNvPicPr>
          <p:nvPr/>
        </p:nvPicPr>
        <p:blipFill>
          <a:blip r:embed="rId6"/>
          <a:stretch>
            <a:fillRect/>
          </a:stretch>
        </p:blipFill>
        <p:spPr>
          <a:xfrm>
            <a:off x="8111001" y="3156004"/>
            <a:ext cx="3892746" cy="2733286"/>
          </a:xfrm>
          <a:prstGeom prst="rect">
            <a:avLst/>
          </a:prstGeom>
        </p:spPr>
      </p:pic>
      <p:pic>
        <p:nvPicPr>
          <p:cNvPr id="26626" name="Picture 2" descr="[Untitled photo, possibly related to: Pigs on farm, Tygart Valley, West Virginia]">
            <a:extLst>
              <a:ext uri="{FF2B5EF4-FFF2-40B4-BE49-F238E27FC236}">
                <a16:creationId xmlns:a16="http://schemas.microsoft.com/office/drawing/2014/main" id="{57F6E800-A135-0F8D-2F8D-4D3FCC41FE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8495" y="3156004"/>
            <a:ext cx="3675007" cy="273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Materiality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Recovering Materiality</a:t>
            </a:r>
            <a:endParaRPr lang="fr-FR" sz="1200" noProof="1">
              <a:solidFill>
                <a:schemeClr val="tx1">
                  <a:lumMod val="65000"/>
                  <a:lumOff val="35000"/>
                </a:schemeClr>
              </a:solidFill>
              <a:latin typeface="Courier" pitchFamily="2" charset="0"/>
            </a:endParaRPr>
          </a:p>
        </p:txBody>
      </p:sp>
      <p:pic>
        <p:nvPicPr>
          <p:cNvPr id="27650" name="Picture 2">
            <a:extLst>
              <a:ext uri="{FF2B5EF4-FFF2-40B4-BE49-F238E27FC236}">
                <a16:creationId xmlns:a16="http://schemas.microsoft.com/office/drawing/2014/main" id="{EB1C79E5-AD7B-3EA8-709F-21711CED5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6280" y="2918032"/>
            <a:ext cx="2337247" cy="1629584"/>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21E4867D-B08B-6004-08C0-5AF8CFF77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772" y="2926153"/>
            <a:ext cx="2296699" cy="1621463"/>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FF3310BB-E4E6-3A1B-6927-9EBA6B3C73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072" y="2926152"/>
            <a:ext cx="2296699" cy="1623852"/>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a:extLst>
              <a:ext uri="{FF2B5EF4-FFF2-40B4-BE49-F238E27FC236}">
                <a16:creationId xmlns:a16="http://schemas.microsoft.com/office/drawing/2014/main" id="{D1F1D539-1FF2-9A60-6877-8ED31541F0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3084698" y="2585361"/>
            <a:ext cx="1629583" cy="2311162"/>
          </a:xfrm>
          <a:prstGeom prst="rect">
            <a:avLst/>
          </a:prstGeom>
          <a:noFill/>
          <a:extLst>
            <a:ext uri="{909E8E84-426E-40DD-AFC4-6F175D3DCCD1}">
              <a14:hiddenFill xmlns:a14="http://schemas.microsoft.com/office/drawing/2010/main">
                <a:solidFill>
                  <a:srgbClr val="FFFFFF"/>
                </a:solidFill>
              </a14:hiddenFill>
            </a:ext>
          </a:extLst>
        </p:spPr>
      </p:pic>
      <p:pic>
        <p:nvPicPr>
          <p:cNvPr id="27658" name="Picture 10">
            <a:extLst>
              <a:ext uri="{FF2B5EF4-FFF2-40B4-BE49-F238E27FC236}">
                <a16:creationId xmlns:a16="http://schemas.microsoft.com/office/drawing/2014/main" id="{84399423-5E93-1B52-5770-D89DC1C3DB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757382" y="2569205"/>
            <a:ext cx="1629582" cy="234347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8424290" cy="147732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Using a mixture of metadata and computer vision techniques, we can even begin to construct the strips of photographic negatives. This helps understand the shooting order of the photographs and offers insights into the thought process of both the photographer and the printing decisions of Roy Stryker and other FSA-OWI staff members. </a:t>
            </a:r>
          </a:p>
        </p:txBody>
      </p:sp>
      <p:sp>
        <p:nvSpPr>
          <p:cNvPr id="8" name="ZoneTexte 4">
            <a:extLst>
              <a:ext uri="{FF2B5EF4-FFF2-40B4-BE49-F238E27FC236}">
                <a16:creationId xmlns:a16="http://schemas.microsoft.com/office/drawing/2014/main" id="{679B2767-4465-54EB-8E1E-F101FE742445}"/>
              </a:ext>
            </a:extLst>
          </p:cNvPr>
          <p:cNvSpPr txBox="1"/>
          <p:nvPr/>
        </p:nvSpPr>
        <p:spPr>
          <a:xfrm>
            <a:off x="5448144" y="4578166"/>
            <a:ext cx="6513191" cy="276999"/>
          </a:xfrm>
          <a:prstGeom prst="rect">
            <a:avLst/>
          </a:prstGeom>
          <a:noFill/>
        </p:spPr>
        <p:txBody>
          <a:bodyPr wrap="square" rtlCol="0">
            <a:spAutoFit/>
          </a:bodyPr>
          <a:lstStyle/>
          <a:p>
            <a:pPr algn="r"/>
            <a:r>
              <a:rPr lang="fr-FR" sz="1200" noProof="1">
                <a:solidFill>
                  <a:schemeClr val="bg1">
                    <a:lumMod val="65000"/>
                  </a:schemeClr>
                </a:solidFill>
                <a:latin typeface="Palatino" pitchFamily="2" charset="77"/>
                <a:ea typeface="Palatino" pitchFamily="2" charset="77"/>
                <a:cs typeface="Calibri" panose="020F0502020204030204" pitchFamily="34" charset="0"/>
              </a:rPr>
              <a:t>Marion Post Wolcott, Prince George’s County, Maryland, USA (October 1938)</a:t>
            </a:r>
          </a:p>
        </p:txBody>
      </p:sp>
    </p:spTree>
    <p:extLst>
      <p:ext uri="{BB962C8B-B14F-4D97-AF65-F5344CB8AC3E}">
        <p14:creationId xmlns:p14="http://schemas.microsoft.com/office/powerpoint/2010/main" val="210768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Public Project: Photogrammar</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Recovering Materiality</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3465932"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combine access to the aggregative analyses—both from computer vision and other DH methods—and close viewing of the images through large-scale public projects.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we have built the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Photogrammar.org</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platform for looking at the FSA-OWI collection using computer vision, textual, temporal, and spatial methods.</a:t>
            </a:r>
          </a:p>
        </p:txBody>
      </p:sp>
      <p:pic>
        <p:nvPicPr>
          <p:cNvPr id="10" name="Picture 9">
            <a:extLst>
              <a:ext uri="{FF2B5EF4-FFF2-40B4-BE49-F238E27FC236}">
                <a16:creationId xmlns:a16="http://schemas.microsoft.com/office/drawing/2014/main" id="{B9D51763-F394-E85B-D624-77D50F6AB531}"/>
              </a:ext>
            </a:extLst>
          </p:cNvPr>
          <p:cNvPicPr>
            <a:picLocks noChangeAspect="1"/>
          </p:cNvPicPr>
          <p:nvPr/>
        </p:nvPicPr>
        <p:blipFill>
          <a:blip r:embed="rId4"/>
          <a:srcRect/>
          <a:stretch/>
        </p:blipFill>
        <p:spPr>
          <a:xfrm>
            <a:off x="4330513" y="1175001"/>
            <a:ext cx="7772400" cy="4774474"/>
          </a:xfrm>
          <a:prstGeom prst="rect">
            <a:avLst/>
          </a:prstGeom>
        </p:spPr>
      </p:pic>
    </p:spTree>
    <p:extLst>
      <p:ext uri="{BB962C8B-B14F-4D97-AF65-F5344CB8AC3E}">
        <p14:creationId xmlns:p14="http://schemas.microsoft.com/office/powerpoint/2010/main" val="1771969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Public Project: Photogrammar</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Recovering Materiality</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3465932"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combine access to the aggregative analyses—both from computer vision and other DH methods—and close viewing of the images through large-scale public projects.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we have built the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Photogrammar.org</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platform for looking at the FSA-OWI collection using computer vision, textual, temporal, and spatial methods.</a:t>
            </a:r>
          </a:p>
        </p:txBody>
      </p:sp>
      <p:pic>
        <p:nvPicPr>
          <p:cNvPr id="10" name="Picture 9">
            <a:extLst>
              <a:ext uri="{FF2B5EF4-FFF2-40B4-BE49-F238E27FC236}">
                <a16:creationId xmlns:a16="http://schemas.microsoft.com/office/drawing/2014/main" id="{B9D51763-F394-E85B-D624-77D50F6AB531}"/>
              </a:ext>
            </a:extLst>
          </p:cNvPr>
          <p:cNvPicPr>
            <a:picLocks noChangeAspect="1"/>
          </p:cNvPicPr>
          <p:nvPr/>
        </p:nvPicPr>
        <p:blipFill>
          <a:blip r:embed="rId4"/>
          <a:srcRect/>
          <a:stretch/>
        </p:blipFill>
        <p:spPr>
          <a:xfrm>
            <a:off x="4330513" y="1175001"/>
            <a:ext cx="7772399" cy="4774474"/>
          </a:xfrm>
          <a:prstGeom prst="rect">
            <a:avLst/>
          </a:prstGeom>
        </p:spPr>
      </p:pic>
    </p:spTree>
    <p:extLst>
      <p:ext uri="{BB962C8B-B14F-4D97-AF65-F5344CB8AC3E}">
        <p14:creationId xmlns:p14="http://schemas.microsoft.com/office/powerpoint/2010/main" val="1524832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Public Projects: Photogrammar</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Recovering Materiality</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3465932" cy="341632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Digital projects allow us to further combine different layers of information to further contextualize visual materials.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the FSA-OWI collection, we have been able to combine oral histories (both transcripts and the sound files themselves) with the FSA-OWI photographers and their contributions to the archive. </a:t>
            </a:r>
          </a:p>
        </p:txBody>
      </p:sp>
      <p:pic>
        <p:nvPicPr>
          <p:cNvPr id="7" name="Picture 6" descr="A screenshot of a computer&#10;&#10;Description automatically generated">
            <a:extLst>
              <a:ext uri="{FF2B5EF4-FFF2-40B4-BE49-F238E27FC236}">
                <a16:creationId xmlns:a16="http://schemas.microsoft.com/office/drawing/2014/main" id="{AEEF1953-0592-38DF-A2EC-52A42BD78818}"/>
              </a:ext>
            </a:extLst>
          </p:cNvPr>
          <p:cNvPicPr>
            <a:picLocks noChangeAspect="1"/>
          </p:cNvPicPr>
          <p:nvPr/>
        </p:nvPicPr>
        <p:blipFill>
          <a:blip r:embed="rId4"/>
          <a:stretch>
            <a:fillRect/>
          </a:stretch>
        </p:blipFill>
        <p:spPr>
          <a:xfrm>
            <a:off x="4215740" y="760256"/>
            <a:ext cx="7772400" cy="5603965"/>
          </a:xfrm>
          <a:prstGeom prst="rect">
            <a:avLst/>
          </a:prstGeom>
        </p:spPr>
      </p:pic>
    </p:spTree>
    <p:extLst>
      <p:ext uri="{BB962C8B-B14F-4D97-AF65-F5344CB8AC3E}">
        <p14:creationId xmlns:p14="http://schemas.microsoft.com/office/powerpoint/2010/main" val="1244399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6. Close → Distant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06 – Distant Viewing | </a:t>
            </a:r>
            <a:r>
              <a:rPr lang="fr-FR" sz="1200" b="1" noProof="1">
                <a:solidFill>
                  <a:schemeClr val="bg1">
                    <a:lumMod val="85000"/>
                  </a:schemeClr>
                </a:solidFill>
                <a:latin typeface="Courier" pitchFamily="2" charset="0"/>
              </a:rPr>
              <a:t>Close → Distant</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807703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Close → Distant</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6" y="834468"/>
            <a:ext cx="4904588"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workflow of an analysis between close and distant, material and digital is not always predictable.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are working on a new project focused on the 16k images taken the US Environmental Protection Agency in the 1970s under the name DOCUMERICA.  The slides that were digitized by the National Archives were heavily damaged, causing a consistent red-shift to each of the images.</a:t>
            </a:r>
          </a:p>
        </p:txBody>
      </p:sp>
      <p:pic>
        <p:nvPicPr>
          <p:cNvPr id="8" name="Picture 7" descr="Men on a sailboat with yellow shirts&#10;&#10;Description automatically generated">
            <a:extLst>
              <a:ext uri="{FF2B5EF4-FFF2-40B4-BE49-F238E27FC236}">
                <a16:creationId xmlns:a16="http://schemas.microsoft.com/office/drawing/2014/main" id="{E7F2D3FF-0A61-B0A5-CFD0-E55557DDDA90}"/>
              </a:ext>
            </a:extLst>
          </p:cNvPr>
          <p:cNvPicPr>
            <a:picLocks noChangeAspect="1"/>
          </p:cNvPicPr>
          <p:nvPr/>
        </p:nvPicPr>
        <p:blipFill>
          <a:blip r:embed="rId4"/>
          <a:stretch>
            <a:fillRect/>
          </a:stretch>
        </p:blipFill>
        <p:spPr>
          <a:xfrm>
            <a:off x="7234795" y="182765"/>
            <a:ext cx="4135374" cy="2779891"/>
          </a:xfrm>
          <a:prstGeom prst="rect">
            <a:avLst/>
          </a:prstGeom>
        </p:spPr>
      </p:pic>
      <p:pic>
        <p:nvPicPr>
          <p:cNvPr id="10" name="Picture 9" descr="A group of people looking at books&#10;&#10;Description automatically generated">
            <a:extLst>
              <a:ext uri="{FF2B5EF4-FFF2-40B4-BE49-F238E27FC236}">
                <a16:creationId xmlns:a16="http://schemas.microsoft.com/office/drawing/2014/main" id="{768869CB-C5F0-49E5-5073-36887FF346DB}"/>
              </a:ext>
            </a:extLst>
          </p:cNvPr>
          <p:cNvPicPr>
            <a:picLocks noChangeAspect="1"/>
          </p:cNvPicPr>
          <p:nvPr/>
        </p:nvPicPr>
        <p:blipFill>
          <a:blip r:embed="rId5"/>
          <a:stretch>
            <a:fillRect/>
          </a:stretch>
        </p:blipFill>
        <p:spPr>
          <a:xfrm>
            <a:off x="7234795" y="3166847"/>
            <a:ext cx="4143937" cy="2779891"/>
          </a:xfrm>
          <a:prstGeom prst="rect">
            <a:avLst/>
          </a:prstGeom>
        </p:spPr>
      </p:pic>
    </p:spTree>
    <p:extLst>
      <p:ext uri="{BB962C8B-B14F-4D97-AF65-F5344CB8AC3E}">
        <p14:creationId xmlns:p14="http://schemas.microsoft.com/office/powerpoint/2010/main" val="345583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Lab</a:t>
            </a:r>
          </a:p>
        </p:txBody>
      </p:sp>
      <p:sp>
        <p:nvSpPr>
          <p:cNvPr id="5" name="ZoneTexte 4">
            <a:extLst>
              <a:ext uri="{FF2B5EF4-FFF2-40B4-BE49-F238E27FC236}">
                <a16:creationId xmlns:a16="http://schemas.microsoft.com/office/drawing/2014/main" id="{0040AEA2-730F-3F54-5155-3FB0D0C7C8DE}"/>
              </a:ext>
            </a:extLst>
          </p:cNvPr>
          <p:cNvSpPr txBox="1"/>
          <p:nvPr/>
        </p:nvSpPr>
        <p:spPr>
          <a:xfrm>
            <a:off x="518986" y="1079852"/>
            <a:ext cx="4231687" cy="2862322"/>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The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Distant Viewing Lab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uses and develops computational techniques to analyze visual culture on a large scale.</a:t>
            </a:r>
          </a:p>
          <a:p>
            <a:pPr algn="just"/>
            <a:endParaRPr lang="fr-FR" noProof="1">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We develop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tools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methods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and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datasets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that can be re-used by other researchers. The lab engages closely with critical cultural and data studies, aiming to make explicit the interpretive act of algorithmic logic.</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7" name="Picture 6" descr="A logo with a eagle and a trash can&#10;&#10;Description automatically generated">
            <a:extLst>
              <a:ext uri="{FF2B5EF4-FFF2-40B4-BE49-F238E27FC236}">
                <a16:creationId xmlns:a16="http://schemas.microsoft.com/office/drawing/2014/main" id="{51E5A046-40FB-A0A5-3C47-9BF6C9035B42}"/>
              </a:ext>
            </a:extLst>
          </p:cNvPr>
          <p:cNvPicPr>
            <a:picLocks noChangeAspect="1"/>
          </p:cNvPicPr>
          <p:nvPr/>
        </p:nvPicPr>
        <p:blipFill>
          <a:blip r:embed="rId4"/>
          <a:stretch>
            <a:fillRect/>
          </a:stretch>
        </p:blipFill>
        <p:spPr>
          <a:xfrm>
            <a:off x="5874211" y="5281606"/>
            <a:ext cx="5824870" cy="1067808"/>
          </a:xfrm>
          <a:prstGeom prst="rect">
            <a:avLst/>
          </a:prstGeom>
        </p:spPr>
      </p:pic>
      <p:pic>
        <p:nvPicPr>
          <p:cNvPr id="9" name="Picture 8">
            <a:extLst>
              <a:ext uri="{FF2B5EF4-FFF2-40B4-BE49-F238E27FC236}">
                <a16:creationId xmlns:a16="http://schemas.microsoft.com/office/drawing/2014/main" id="{88BCB14F-3EE2-F879-6674-4036FAE14D2A}"/>
              </a:ext>
            </a:extLst>
          </p:cNvPr>
          <p:cNvPicPr>
            <a:picLocks noChangeAspect="1"/>
          </p:cNvPicPr>
          <p:nvPr/>
        </p:nvPicPr>
        <p:blipFill>
          <a:blip r:embed="rId5"/>
          <a:srcRect/>
          <a:stretch/>
        </p:blipFill>
        <p:spPr>
          <a:xfrm>
            <a:off x="5109154" y="231111"/>
            <a:ext cx="6841332" cy="4559803"/>
          </a:xfrm>
          <a:prstGeom prst="rect">
            <a:avLst/>
          </a:prstGeom>
        </p:spPr>
      </p:pic>
      <p:sp>
        <p:nvSpPr>
          <p:cNvPr id="10" name="ZoneTexte 4">
            <a:extLst>
              <a:ext uri="{FF2B5EF4-FFF2-40B4-BE49-F238E27FC236}">
                <a16:creationId xmlns:a16="http://schemas.microsoft.com/office/drawing/2014/main" id="{472DC612-869E-AF63-5CCD-6C1D2B788590}"/>
              </a:ext>
            </a:extLst>
          </p:cNvPr>
          <p:cNvSpPr txBox="1"/>
          <p:nvPr/>
        </p:nvSpPr>
        <p:spPr>
          <a:xfrm>
            <a:off x="905997" y="4395736"/>
            <a:ext cx="3457664" cy="523220"/>
          </a:xfrm>
          <a:prstGeom prst="rect">
            <a:avLst/>
          </a:prstGeom>
          <a:noFill/>
        </p:spPr>
        <p:txBody>
          <a:bodyPr wrap="square" rtlCol="0">
            <a:spAutoFit/>
          </a:bodyPr>
          <a:lstStyle/>
          <a:p>
            <a:pPr algn="ctr"/>
            <a:r>
              <a:rPr lang="fr-FR" sz="2800" b="1" noProof="1">
                <a:solidFill>
                  <a:srgbClr val="FFC000"/>
                </a:solidFill>
                <a:latin typeface="Palatino" pitchFamily="2" charset="77"/>
                <a:ea typeface="Palatino" pitchFamily="2" charset="77"/>
                <a:cs typeface="Calibri" panose="020F0502020204030204" pitchFamily="34" charset="0"/>
              </a:rPr>
              <a:t>distantviewing.org</a:t>
            </a:r>
          </a:p>
        </p:txBody>
      </p:sp>
      <p:sp>
        <p:nvSpPr>
          <p:cNvPr id="12" name="ZoneTexte 4">
            <a:extLst>
              <a:ext uri="{FF2B5EF4-FFF2-40B4-BE49-F238E27FC236}">
                <a16:creationId xmlns:a16="http://schemas.microsoft.com/office/drawing/2014/main" id="{4B948235-807C-2A96-63A6-393876FBCD4F}"/>
              </a:ext>
            </a:extLst>
          </p:cNvPr>
          <p:cNvSpPr txBox="1"/>
          <p:nvPr/>
        </p:nvSpPr>
        <p:spPr>
          <a:xfrm>
            <a:off x="6171109" y="4978944"/>
            <a:ext cx="5231074"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Generously supported through funding from:</a:t>
            </a:r>
          </a:p>
        </p:txBody>
      </p:sp>
    </p:spTree>
    <p:extLst>
      <p:ext uri="{BB962C8B-B14F-4D97-AF65-F5344CB8AC3E}">
        <p14:creationId xmlns:p14="http://schemas.microsoft.com/office/powerpoint/2010/main" val="1262815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Close → Distant</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6" y="834468"/>
            <a:ext cx="3856076" cy="147732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What if we consider the materiality of the slides themselves through the underlying chemistry of the Kodachrome and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Ektachrome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photographic slides?</a:t>
            </a:r>
          </a:p>
        </p:txBody>
      </p:sp>
      <p:pic>
        <p:nvPicPr>
          <p:cNvPr id="31746" name="Picture 2" descr="undefined">
            <a:extLst>
              <a:ext uri="{FF2B5EF4-FFF2-40B4-BE49-F238E27FC236}">
                <a16:creationId xmlns:a16="http://schemas.microsoft.com/office/drawing/2014/main" id="{805A8FDC-FE1D-2B49-1020-336081A54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84" y="2598850"/>
            <a:ext cx="2229208" cy="3424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iagram of process sequence&#10;&#10;Description automatically generated">
            <a:extLst>
              <a:ext uri="{FF2B5EF4-FFF2-40B4-BE49-F238E27FC236}">
                <a16:creationId xmlns:a16="http://schemas.microsoft.com/office/drawing/2014/main" id="{E07A9A9D-E472-7A98-61B6-692D33480349}"/>
              </a:ext>
            </a:extLst>
          </p:cNvPr>
          <p:cNvPicPr>
            <a:picLocks noChangeAspect="1"/>
          </p:cNvPicPr>
          <p:nvPr/>
        </p:nvPicPr>
        <p:blipFill>
          <a:blip r:embed="rId5"/>
          <a:stretch>
            <a:fillRect/>
          </a:stretch>
        </p:blipFill>
        <p:spPr>
          <a:xfrm>
            <a:off x="4636960" y="626289"/>
            <a:ext cx="7313668" cy="5352543"/>
          </a:xfrm>
          <a:prstGeom prst="rect">
            <a:avLst/>
          </a:prstGeom>
        </p:spPr>
      </p:pic>
    </p:spTree>
    <p:extLst>
      <p:ext uri="{BB962C8B-B14F-4D97-AF65-F5344CB8AC3E}">
        <p14:creationId xmlns:p14="http://schemas.microsoft.com/office/powerpoint/2010/main" val="3663537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Close → Distant</a:t>
            </a:r>
          </a:p>
        </p:txBody>
      </p:sp>
      <p:sp>
        <p:nvSpPr>
          <p:cNvPr id="5" name="ZoneTexte 4">
            <a:extLst>
              <a:ext uri="{FF2B5EF4-FFF2-40B4-BE49-F238E27FC236}">
                <a16:creationId xmlns:a16="http://schemas.microsoft.com/office/drawing/2014/main" id="{A45C4715-25F3-EA74-E9D2-319A0C8D213E}"/>
              </a:ext>
            </a:extLst>
          </p:cNvPr>
          <p:cNvSpPr txBox="1"/>
          <p:nvPr/>
        </p:nvSpPr>
        <p:spPr>
          <a:xfrm>
            <a:off x="225721" y="883236"/>
            <a:ext cx="11740557" cy="64633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been able to make, while not perfect reproductions, much more aesthetically pleasing and natural looking images by color correcting the damaged digitized slides. </a:t>
            </a:r>
          </a:p>
        </p:txBody>
      </p:sp>
      <p:pic>
        <p:nvPicPr>
          <p:cNvPr id="12" name="Picture 11" descr="Men on a sailboat with yellow shirts&#10;&#10;Description automatically generated">
            <a:extLst>
              <a:ext uri="{FF2B5EF4-FFF2-40B4-BE49-F238E27FC236}">
                <a16:creationId xmlns:a16="http://schemas.microsoft.com/office/drawing/2014/main" id="{F8297DAC-AEE8-AC97-24EB-F699E60DDA9C}"/>
              </a:ext>
            </a:extLst>
          </p:cNvPr>
          <p:cNvPicPr>
            <a:picLocks noChangeAspect="1"/>
          </p:cNvPicPr>
          <p:nvPr/>
        </p:nvPicPr>
        <p:blipFill>
          <a:blip r:embed="rId4"/>
          <a:stretch>
            <a:fillRect/>
          </a:stretch>
        </p:blipFill>
        <p:spPr>
          <a:xfrm>
            <a:off x="159788" y="1790995"/>
            <a:ext cx="2686083" cy="1805645"/>
          </a:xfrm>
          <a:prstGeom prst="rect">
            <a:avLst/>
          </a:prstGeom>
        </p:spPr>
      </p:pic>
      <p:pic>
        <p:nvPicPr>
          <p:cNvPr id="14" name="Picture 13" descr="A child holding a starfish&#10;&#10;Description automatically generated">
            <a:extLst>
              <a:ext uri="{FF2B5EF4-FFF2-40B4-BE49-F238E27FC236}">
                <a16:creationId xmlns:a16="http://schemas.microsoft.com/office/drawing/2014/main" id="{BE317BEE-38DF-E219-AD1A-F4FA0C79881D}"/>
              </a:ext>
            </a:extLst>
          </p:cNvPr>
          <p:cNvPicPr>
            <a:picLocks noChangeAspect="1"/>
          </p:cNvPicPr>
          <p:nvPr/>
        </p:nvPicPr>
        <p:blipFill>
          <a:blip r:embed="rId5"/>
          <a:stretch>
            <a:fillRect/>
          </a:stretch>
        </p:blipFill>
        <p:spPr>
          <a:xfrm>
            <a:off x="151408" y="3764389"/>
            <a:ext cx="2700769" cy="1830521"/>
          </a:xfrm>
          <a:prstGeom prst="rect">
            <a:avLst/>
          </a:prstGeom>
        </p:spPr>
      </p:pic>
      <p:pic>
        <p:nvPicPr>
          <p:cNvPr id="16" name="Picture 15" descr="A group of women picking plants&#10;&#10;Description automatically generated">
            <a:extLst>
              <a:ext uri="{FF2B5EF4-FFF2-40B4-BE49-F238E27FC236}">
                <a16:creationId xmlns:a16="http://schemas.microsoft.com/office/drawing/2014/main" id="{172CFE20-2BC4-80B8-B62C-375F452D7877}"/>
              </a:ext>
            </a:extLst>
          </p:cNvPr>
          <p:cNvPicPr>
            <a:picLocks noChangeAspect="1"/>
          </p:cNvPicPr>
          <p:nvPr/>
        </p:nvPicPr>
        <p:blipFill>
          <a:blip r:embed="rId6"/>
          <a:stretch>
            <a:fillRect/>
          </a:stretch>
        </p:blipFill>
        <p:spPr>
          <a:xfrm>
            <a:off x="3061739" y="3755428"/>
            <a:ext cx="2713990" cy="1839482"/>
          </a:xfrm>
          <a:prstGeom prst="rect">
            <a:avLst/>
          </a:prstGeom>
        </p:spPr>
      </p:pic>
      <p:pic>
        <p:nvPicPr>
          <p:cNvPr id="18" name="Picture 17" descr="A group of people looking at books&#10;&#10;Description automatically generated">
            <a:extLst>
              <a:ext uri="{FF2B5EF4-FFF2-40B4-BE49-F238E27FC236}">
                <a16:creationId xmlns:a16="http://schemas.microsoft.com/office/drawing/2014/main" id="{4DBA910D-4BFD-5718-0504-8BE88B56F3CA}"/>
              </a:ext>
            </a:extLst>
          </p:cNvPr>
          <p:cNvPicPr>
            <a:picLocks noChangeAspect="1"/>
          </p:cNvPicPr>
          <p:nvPr/>
        </p:nvPicPr>
        <p:blipFill>
          <a:blip r:embed="rId7"/>
          <a:stretch>
            <a:fillRect/>
          </a:stretch>
        </p:blipFill>
        <p:spPr>
          <a:xfrm>
            <a:off x="3061738" y="1786514"/>
            <a:ext cx="2691646" cy="1805646"/>
          </a:xfrm>
          <a:prstGeom prst="rect">
            <a:avLst/>
          </a:prstGeom>
        </p:spPr>
      </p:pic>
      <p:pic>
        <p:nvPicPr>
          <p:cNvPr id="19" name="Picture 18">
            <a:extLst>
              <a:ext uri="{FF2B5EF4-FFF2-40B4-BE49-F238E27FC236}">
                <a16:creationId xmlns:a16="http://schemas.microsoft.com/office/drawing/2014/main" id="{31CBE9E9-F839-8301-1E91-63AF1546BB07}"/>
              </a:ext>
            </a:extLst>
          </p:cNvPr>
          <p:cNvPicPr>
            <a:picLocks noChangeAspect="1"/>
          </p:cNvPicPr>
          <p:nvPr/>
        </p:nvPicPr>
        <p:blipFill>
          <a:blip r:embed="rId8"/>
          <a:srcRect/>
          <a:stretch/>
        </p:blipFill>
        <p:spPr>
          <a:xfrm>
            <a:off x="6396822" y="1790995"/>
            <a:ext cx="2611278" cy="1805645"/>
          </a:xfrm>
          <a:prstGeom prst="rect">
            <a:avLst/>
          </a:prstGeom>
        </p:spPr>
      </p:pic>
      <p:pic>
        <p:nvPicPr>
          <p:cNvPr id="20" name="Picture 19">
            <a:extLst>
              <a:ext uri="{FF2B5EF4-FFF2-40B4-BE49-F238E27FC236}">
                <a16:creationId xmlns:a16="http://schemas.microsoft.com/office/drawing/2014/main" id="{D0A16CEF-88D8-9713-0DE0-0BDDA00D579A}"/>
              </a:ext>
            </a:extLst>
          </p:cNvPr>
          <p:cNvPicPr>
            <a:picLocks noChangeAspect="1"/>
          </p:cNvPicPr>
          <p:nvPr/>
        </p:nvPicPr>
        <p:blipFill>
          <a:blip r:embed="rId9"/>
          <a:srcRect/>
          <a:stretch/>
        </p:blipFill>
        <p:spPr>
          <a:xfrm>
            <a:off x="6387412" y="3764389"/>
            <a:ext cx="2628025" cy="1830521"/>
          </a:xfrm>
          <a:prstGeom prst="rect">
            <a:avLst/>
          </a:prstGeom>
        </p:spPr>
      </p:pic>
      <p:pic>
        <p:nvPicPr>
          <p:cNvPr id="21" name="Picture 20">
            <a:extLst>
              <a:ext uri="{FF2B5EF4-FFF2-40B4-BE49-F238E27FC236}">
                <a16:creationId xmlns:a16="http://schemas.microsoft.com/office/drawing/2014/main" id="{32522AA9-6761-6083-0CFD-BF16DDEDDDC7}"/>
              </a:ext>
            </a:extLst>
          </p:cNvPr>
          <p:cNvPicPr>
            <a:picLocks noChangeAspect="1"/>
          </p:cNvPicPr>
          <p:nvPr/>
        </p:nvPicPr>
        <p:blipFill>
          <a:blip r:embed="rId10"/>
          <a:srcRect/>
          <a:stretch/>
        </p:blipFill>
        <p:spPr>
          <a:xfrm>
            <a:off x="9301371" y="3755428"/>
            <a:ext cx="2633990" cy="1839482"/>
          </a:xfrm>
          <a:prstGeom prst="rect">
            <a:avLst/>
          </a:prstGeom>
        </p:spPr>
      </p:pic>
      <p:pic>
        <p:nvPicPr>
          <p:cNvPr id="22" name="Picture 21">
            <a:extLst>
              <a:ext uri="{FF2B5EF4-FFF2-40B4-BE49-F238E27FC236}">
                <a16:creationId xmlns:a16="http://schemas.microsoft.com/office/drawing/2014/main" id="{E5E64DB9-BBA6-6185-D047-6CBCD1A30482}"/>
              </a:ext>
            </a:extLst>
          </p:cNvPr>
          <p:cNvPicPr>
            <a:picLocks noChangeAspect="1"/>
          </p:cNvPicPr>
          <p:nvPr/>
        </p:nvPicPr>
        <p:blipFill>
          <a:blip r:embed="rId11"/>
          <a:srcRect/>
          <a:stretch/>
        </p:blipFill>
        <p:spPr>
          <a:xfrm>
            <a:off x="9299973" y="1786514"/>
            <a:ext cx="2614440" cy="1805646"/>
          </a:xfrm>
          <a:prstGeom prst="rect">
            <a:avLst/>
          </a:prstGeom>
        </p:spPr>
      </p:pic>
      <p:sp>
        <p:nvSpPr>
          <p:cNvPr id="23" name="ZoneTexte 4">
            <a:extLst>
              <a:ext uri="{FF2B5EF4-FFF2-40B4-BE49-F238E27FC236}">
                <a16:creationId xmlns:a16="http://schemas.microsoft.com/office/drawing/2014/main" id="{1F6003B2-84A6-4005-9D06-2811D6A326D9}"/>
              </a:ext>
            </a:extLst>
          </p:cNvPr>
          <p:cNvSpPr txBox="1"/>
          <p:nvPr/>
        </p:nvSpPr>
        <p:spPr>
          <a:xfrm>
            <a:off x="1807080" y="5826982"/>
            <a:ext cx="2077581" cy="369332"/>
          </a:xfrm>
          <a:prstGeom prst="rect">
            <a:avLst/>
          </a:prstGeom>
          <a:noFill/>
        </p:spPr>
        <p:txBody>
          <a:bodyPr wrap="square" rtlCol="0">
            <a:spAutoFit/>
          </a:bodyPr>
          <a:lstStyle/>
          <a:p>
            <a:pPr algn="ct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ORIGINAL</a:t>
            </a:r>
          </a:p>
        </p:txBody>
      </p:sp>
      <p:sp>
        <p:nvSpPr>
          <p:cNvPr id="24" name="ZoneTexte 4">
            <a:extLst>
              <a:ext uri="{FF2B5EF4-FFF2-40B4-BE49-F238E27FC236}">
                <a16:creationId xmlns:a16="http://schemas.microsoft.com/office/drawing/2014/main" id="{9CF41673-E2D2-C8FB-1EDD-DD4A4AB47313}"/>
              </a:ext>
            </a:extLst>
          </p:cNvPr>
          <p:cNvSpPr txBox="1"/>
          <p:nvPr/>
        </p:nvSpPr>
        <p:spPr>
          <a:xfrm>
            <a:off x="8128632" y="5790098"/>
            <a:ext cx="2077581" cy="369332"/>
          </a:xfrm>
          <a:prstGeom prst="rect">
            <a:avLst/>
          </a:prstGeom>
          <a:noFill/>
        </p:spPr>
        <p:txBody>
          <a:bodyPr wrap="square" rtlCol="0">
            <a:spAutoFit/>
          </a:bodyPr>
          <a:lstStyle/>
          <a:p>
            <a:pPr algn="ct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CORRECTED</a:t>
            </a:r>
          </a:p>
        </p:txBody>
      </p:sp>
    </p:spTree>
    <p:extLst>
      <p:ext uri="{BB962C8B-B14F-4D97-AF65-F5344CB8AC3E}">
        <p14:creationId xmlns:p14="http://schemas.microsoft.com/office/powerpoint/2010/main" val="803298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7. Tools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07 – Distant Viewing | </a:t>
            </a:r>
            <a:r>
              <a:rPr lang="fr-FR" sz="1200" b="1" noProof="1">
                <a:solidFill>
                  <a:schemeClr val="bg1">
                    <a:lumMod val="85000"/>
                  </a:schemeClr>
                </a:solidFill>
                <a:latin typeface="Courier" pitchFamily="2" charset="0"/>
              </a:rPr>
              <a:t>Tools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87220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DVLab Tools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Tools</a:t>
            </a:r>
            <a:endParaRPr lang="fr-FR" sz="1200" noProof="1">
              <a:solidFill>
                <a:schemeClr val="tx1">
                  <a:lumMod val="65000"/>
                  <a:lumOff val="35000"/>
                </a:schemeClr>
              </a:solidFill>
              <a:latin typeface="Courier" pitchFamily="2" charset="0"/>
            </a:endParaRPr>
          </a:p>
        </p:txBody>
      </p:sp>
      <p:pic>
        <p:nvPicPr>
          <p:cNvPr id="7" name="Picture 6" descr="A diagram of data science&#10;&#10;Description automatically generated">
            <a:extLst>
              <a:ext uri="{FF2B5EF4-FFF2-40B4-BE49-F238E27FC236}">
                <a16:creationId xmlns:a16="http://schemas.microsoft.com/office/drawing/2014/main" id="{2F0497F6-F358-2446-A3EB-46C5086F2ADE}"/>
              </a:ext>
            </a:extLst>
          </p:cNvPr>
          <p:cNvPicPr>
            <a:picLocks noChangeAspect="1"/>
          </p:cNvPicPr>
          <p:nvPr/>
        </p:nvPicPr>
        <p:blipFill>
          <a:blip r:embed="rId4"/>
          <a:stretch>
            <a:fillRect/>
          </a:stretch>
        </p:blipFill>
        <p:spPr>
          <a:xfrm>
            <a:off x="4057244" y="512064"/>
            <a:ext cx="7772400" cy="5382274"/>
          </a:xfrm>
          <a:prstGeom prst="rect">
            <a:avLst/>
          </a:prstGeom>
        </p:spPr>
      </p:pic>
      <p:sp>
        <p:nvSpPr>
          <p:cNvPr id="8" name="ZoneTexte 4">
            <a:extLst>
              <a:ext uri="{FF2B5EF4-FFF2-40B4-BE49-F238E27FC236}">
                <a16:creationId xmlns:a16="http://schemas.microsoft.com/office/drawing/2014/main" id="{A692835F-E779-EE4E-6134-62A6B42DE283}"/>
              </a:ext>
            </a:extLst>
          </p:cNvPr>
          <p:cNvSpPr txBox="1"/>
          <p:nvPr/>
        </p:nvSpPr>
        <p:spPr>
          <a:xfrm>
            <a:off x="362356" y="976914"/>
            <a:ext cx="3404972"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theory of Distant Viewing yields consequences for how one can integrate data science techniques into applications of digitized collections of art and other artefacts of visual culture.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changes often require additional tools and software to augment those that exist for working with structured and textual data.</a:t>
            </a:r>
          </a:p>
        </p:txBody>
      </p:sp>
    </p:spTree>
    <p:extLst>
      <p:ext uri="{BB962C8B-B14F-4D97-AF65-F5344CB8AC3E}">
        <p14:creationId xmlns:p14="http://schemas.microsoft.com/office/powerpoint/2010/main" val="3932871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DV Toolkit: Python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Tools</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4"/>
            <a:ext cx="2677818" cy="4247317"/>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Open-source software that provides a set of functions that allows users with some basic programing knowledge to apply state-of-the-art computer vision algorithms to both still and moving images.</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downloaded from GitHub for local usage or run directly in Google’s Colab system with no set-up involved.</a:t>
            </a:r>
          </a:p>
        </p:txBody>
      </p:sp>
      <p:pic>
        <p:nvPicPr>
          <p:cNvPr id="7" name="Picture 6" descr="A screenshot of a web page&#10;&#10;Description automatically generated">
            <a:extLst>
              <a:ext uri="{FF2B5EF4-FFF2-40B4-BE49-F238E27FC236}">
                <a16:creationId xmlns:a16="http://schemas.microsoft.com/office/drawing/2014/main" id="{0B21F643-D6FB-AF95-9AC8-89E559BD4642}"/>
              </a:ext>
            </a:extLst>
          </p:cNvPr>
          <p:cNvPicPr>
            <a:picLocks noChangeAspect="1"/>
          </p:cNvPicPr>
          <p:nvPr/>
        </p:nvPicPr>
        <p:blipFill>
          <a:blip r:embed="rId4"/>
          <a:stretch>
            <a:fillRect/>
          </a:stretch>
        </p:blipFill>
        <p:spPr>
          <a:xfrm>
            <a:off x="3580562" y="222534"/>
            <a:ext cx="8346617" cy="6083980"/>
          </a:xfrm>
          <a:prstGeom prst="rect">
            <a:avLst/>
          </a:prstGeom>
        </p:spPr>
      </p:pic>
    </p:spTree>
    <p:extLst>
      <p:ext uri="{BB962C8B-B14F-4D97-AF65-F5344CB8AC3E}">
        <p14:creationId xmlns:p14="http://schemas.microsoft.com/office/powerpoint/2010/main" val="2876529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954107"/>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DV Toolkit: GUI</a:t>
            </a:r>
          </a:p>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(Coming soon!)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Tools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7CFBCBA9-7191-78E7-4079-12FA61139FE1}"/>
              </a:ext>
            </a:extLst>
          </p:cNvPr>
          <p:cNvSpPr txBox="1"/>
          <p:nvPr/>
        </p:nvSpPr>
        <p:spPr>
          <a:xfrm>
            <a:off x="601830" y="1171986"/>
            <a:ext cx="2677818" cy="4801314"/>
          </a:xfrm>
          <a:prstGeom prst="rect">
            <a:avLst/>
          </a:prstGeom>
          <a:noFill/>
        </p:spPr>
        <p:txBody>
          <a:bodyPr wrap="square" rtlCol="0">
            <a:spAutoFit/>
          </a:bodyPr>
          <a:lstStyle/>
          <a:p>
            <a:r>
              <a:rPr lang="en-US">
                <a:solidFill>
                  <a:schemeClr val="tx1">
                    <a:lumMod val="75000"/>
                    <a:lumOff val="25000"/>
                  </a:schemeClr>
                </a:solidFill>
                <a:latin typeface="Palatino" pitchFamily="2" charset="77"/>
                <a:ea typeface="Palatino" pitchFamily="2" charset="77"/>
                <a:cs typeface="Calibri" panose="020F0502020204030204" pitchFamily="34" charset="0"/>
              </a:rPr>
              <a:t>A completely web-based version with similar functionality that requires absolutely no programing.</a:t>
            </a:r>
          </a:p>
          <a:p>
            <a:endParaRPr lang="en-US">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a:solidFill>
                  <a:schemeClr val="tx1">
                    <a:lumMod val="75000"/>
                    <a:lumOff val="25000"/>
                  </a:schemeClr>
                </a:solidFill>
                <a:latin typeface="Palatino" pitchFamily="2" charset="77"/>
                <a:ea typeface="Palatino" pitchFamily="2" charset="77"/>
                <a:cs typeface="Calibri" panose="020F0502020204030204" pitchFamily="34" charset="0"/>
              </a:rPr>
              <a:t>Provides built-in visualization tools to understand collections of both still and moving images.</a:t>
            </a:r>
          </a:p>
          <a:p>
            <a:endParaRPr lang="en-US">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a:solidFill>
                  <a:schemeClr val="tx1">
                    <a:lumMod val="75000"/>
                    <a:lumOff val="25000"/>
                  </a:schemeClr>
                </a:solidFill>
                <a:latin typeface="Palatino" pitchFamily="2" charset="77"/>
                <a:ea typeface="Palatino" pitchFamily="2" charset="77"/>
                <a:cs typeface="Calibri" panose="020F0502020204030204" pitchFamily="34" charset="0"/>
              </a:rPr>
              <a:t>Also able to download annotations that can be archived and/or loaded into other data analysis software.</a:t>
            </a:r>
          </a:p>
        </p:txBody>
      </p:sp>
      <p:pic>
        <p:nvPicPr>
          <p:cNvPr id="7" name="Picture 6">
            <a:extLst>
              <a:ext uri="{FF2B5EF4-FFF2-40B4-BE49-F238E27FC236}">
                <a16:creationId xmlns:a16="http://schemas.microsoft.com/office/drawing/2014/main" id="{F9680C33-7ECE-8001-3CAF-A4C597CC872B}"/>
              </a:ext>
            </a:extLst>
          </p:cNvPr>
          <p:cNvPicPr>
            <a:picLocks noChangeAspect="1"/>
          </p:cNvPicPr>
          <p:nvPr/>
        </p:nvPicPr>
        <p:blipFill>
          <a:blip r:embed="rId4"/>
          <a:srcRect/>
          <a:stretch/>
        </p:blipFill>
        <p:spPr>
          <a:xfrm>
            <a:off x="3580563" y="222534"/>
            <a:ext cx="8346615" cy="6083979"/>
          </a:xfrm>
          <a:prstGeom prst="rect">
            <a:avLst/>
          </a:prstGeom>
        </p:spPr>
      </p:pic>
    </p:spTree>
    <p:extLst>
      <p:ext uri="{BB962C8B-B14F-4D97-AF65-F5344CB8AC3E}">
        <p14:creationId xmlns:p14="http://schemas.microsoft.com/office/powerpoint/2010/main" val="1698048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B98CD4D-81A6-53A3-FBB3-E33BF3697864}"/>
              </a:ext>
            </a:extLst>
          </p:cNvPr>
          <p:cNvPicPr>
            <a:picLocks noChangeAspect="1" noChangeArrowheads="1"/>
          </p:cNvPicPr>
          <p:nvPr/>
        </p:nvPicPr>
        <p:blipFill>
          <a:blip r:embed="rId3"/>
          <a:srcRect/>
          <a:stretch/>
        </p:blipFill>
        <p:spPr bwMode="auto">
          <a:xfrm>
            <a:off x="1" y="1"/>
            <a:ext cx="12191998"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F54777A-8280-368C-DAC2-1C53F93ECB60}"/>
              </a:ext>
            </a:extLst>
          </p:cNvPr>
          <p:cNvSpPr/>
          <p:nvPr/>
        </p:nvSpPr>
        <p:spPr>
          <a:xfrm>
            <a:off x="0" y="0"/>
            <a:ext cx="12192000"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2405403" y="360709"/>
            <a:ext cx="7381193"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pic>
        <p:nvPicPr>
          <p:cNvPr id="5" name="Picture 4" descr="A person and person sitting at a desk with a computer&#10;&#10;Description automatically generated">
            <a:extLst>
              <a:ext uri="{FF2B5EF4-FFF2-40B4-BE49-F238E27FC236}">
                <a16:creationId xmlns:a16="http://schemas.microsoft.com/office/drawing/2014/main" id="{1249E537-2268-FA6E-3021-C7BE4303ADBB}"/>
              </a:ext>
            </a:extLst>
          </p:cNvPr>
          <p:cNvPicPr>
            <a:picLocks noChangeAspect="1"/>
          </p:cNvPicPr>
          <p:nvPr/>
        </p:nvPicPr>
        <p:blipFill>
          <a:blip r:embed="rId4"/>
          <a:stretch>
            <a:fillRect/>
          </a:stretch>
        </p:blipFill>
        <p:spPr>
          <a:xfrm>
            <a:off x="4992394" y="1876841"/>
            <a:ext cx="6841332" cy="4560888"/>
          </a:xfrm>
          <a:prstGeom prst="rect">
            <a:avLst/>
          </a:prstGeom>
        </p:spPr>
      </p:pic>
      <p:sp>
        <p:nvSpPr>
          <p:cNvPr id="6" name="ZoneTexte 3">
            <a:extLst>
              <a:ext uri="{FF2B5EF4-FFF2-40B4-BE49-F238E27FC236}">
                <a16:creationId xmlns:a16="http://schemas.microsoft.com/office/drawing/2014/main" id="{DB7124DE-4B82-B8B5-CFE2-DD0E46772C14}"/>
              </a:ext>
            </a:extLst>
          </p:cNvPr>
          <p:cNvSpPr txBox="1"/>
          <p:nvPr/>
        </p:nvSpPr>
        <p:spPr>
          <a:xfrm>
            <a:off x="653336" y="2093667"/>
            <a:ext cx="3457664" cy="461665"/>
          </a:xfrm>
          <a:prstGeom prst="rect">
            <a:avLst/>
          </a:prstGeom>
          <a:noFill/>
        </p:spPr>
        <p:txBody>
          <a:bodyPr wrap="square" rtlCol="0">
            <a:spAutoFit/>
          </a:bodyPr>
          <a:lstStyle/>
          <a:p>
            <a:pPr algn="ctr"/>
            <a:r>
              <a:rPr lang="fr-FR" sz="2400" b="1" noProof="1">
                <a:solidFill>
                  <a:schemeClr val="bg1"/>
                </a:solidFill>
                <a:latin typeface="Calibri" panose="020F0502020204030204" pitchFamily="34" charset="0"/>
                <a:ea typeface="Palatino" pitchFamily="2" charset="77"/>
                <a:cs typeface="Calibri" panose="020F0502020204030204" pitchFamily="34" charset="0"/>
              </a:rPr>
              <a:t>Please get in touch!</a:t>
            </a:r>
          </a:p>
        </p:txBody>
      </p:sp>
      <p:sp>
        <p:nvSpPr>
          <p:cNvPr id="7" name="ZoneTexte 3">
            <a:extLst>
              <a:ext uri="{FF2B5EF4-FFF2-40B4-BE49-F238E27FC236}">
                <a16:creationId xmlns:a16="http://schemas.microsoft.com/office/drawing/2014/main" id="{5A18D3C1-1F65-3369-C964-D42132C04892}"/>
              </a:ext>
            </a:extLst>
          </p:cNvPr>
          <p:cNvSpPr txBox="1"/>
          <p:nvPr/>
        </p:nvSpPr>
        <p:spPr>
          <a:xfrm>
            <a:off x="676570" y="3178467"/>
            <a:ext cx="4114885" cy="1938992"/>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p>
          <a:p>
            <a:pPr algn="ct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ltilton@richmond.edu</a:t>
            </a:r>
          </a:p>
        </p:txBody>
      </p:sp>
    </p:spTree>
    <p:extLst>
      <p:ext uri="{BB962C8B-B14F-4D97-AF65-F5344CB8AC3E}">
        <p14:creationId xmlns:p14="http://schemas.microsoft.com/office/powerpoint/2010/main" val="290862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Today’s Talk</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Distant viewing offers a framework for thinking about how objects are represented as data. Today we will summarize and apply this method to consider the following questions: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What happens when color, texture, and composition are turned into a collection of pixels/numbers?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 does relying on the digital surrogate dematerialize/materialize the work?</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integrating close viewing with distant viewing offer opportunities to think critically about materiality?</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What possibilities are made available for increased access and discovery of large digitized public collections? </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12" name="Picture 11" descr="A close up of a painting&#10;&#10;Description automatically generated">
            <a:extLst>
              <a:ext uri="{FF2B5EF4-FFF2-40B4-BE49-F238E27FC236}">
                <a16:creationId xmlns:a16="http://schemas.microsoft.com/office/drawing/2014/main" id="{9AC0A849-493D-FE20-BA31-CC72F42C9619}"/>
              </a:ext>
            </a:extLst>
          </p:cNvPr>
          <p:cNvPicPr>
            <a:picLocks noChangeAspect="1"/>
          </p:cNvPicPr>
          <p:nvPr/>
        </p:nvPicPr>
        <p:blipFill rotWithShape="1">
          <a:blip r:embed="rId4"/>
          <a:srcRect b="13406"/>
          <a:stretch/>
        </p:blipFill>
        <p:spPr>
          <a:xfrm>
            <a:off x="7080614" y="284241"/>
            <a:ext cx="4850931" cy="5600798"/>
          </a:xfrm>
          <a:prstGeom prst="rect">
            <a:avLst/>
          </a:prstGeom>
        </p:spPr>
      </p:pic>
      <p:sp>
        <p:nvSpPr>
          <p:cNvPr id="13" name="ZoneTexte 4">
            <a:extLst>
              <a:ext uri="{FF2B5EF4-FFF2-40B4-BE49-F238E27FC236}">
                <a16:creationId xmlns:a16="http://schemas.microsoft.com/office/drawing/2014/main" id="{1527F71C-10A7-1698-08F5-3DE5A1CE66B9}"/>
              </a:ext>
            </a:extLst>
          </p:cNvPr>
          <p:cNvSpPr txBox="1"/>
          <p:nvPr/>
        </p:nvSpPr>
        <p:spPr>
          <a:xfrm>
            <a:off x="7080613" y="5938883"/>
            <a:ext cx="4850931"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Jené Stephaniuk, </a:t>
            </a:r>
            <a:r>
              <a:rPr lang="fr-FR" sz="1200" i="1" noProof="1">
                <a:solidFill>
                  <a:schemeClr val="bg1">
                    <a:lumMod val="65000"/>
                  </a:schemeClr>
                </a:solidFill>
                <a:latin typeface="Palatino" pitchFamily="2" charset="77"/>
                <a:ea typeface="Palatino" pitchFamily="2" charset="77"/>
                <a:cs typeface="Calibri" panose="020F0502020204030204" pitchFamily="34" charset="0"/>
              </a:rPr>
              <a:t>Cityscape</a:t>
            </a:r>
            <a:r>
              <a:rPr lang="fr-FR" sz="1200" noProof="1">
                <a:solidFill>
                  <a:schemeClr val="bg1">
                    <a:lumMod val="65000"/>
                  </a:schemeClr>
                </a:solidFill>
                <a:latin typeface="Palatino" pitchFamily="2" charset="77"/>
                <a:ea typeface="Palatino" pitchFamily="2" charset="77"/>
                <a:cs typeface="Calibri" panose="020F0502020204030204" pitchFamily="34" charset="0"/>
              </a:rPr>
              <a:t> (2020); </a:t>
            </a:r>
          </a:p>
        </p:txBody>
      </p:sp>
    </p:spTree>
    <p:extLst>
      <p:ext uri="{BB962C8B-B14F-4D97-AF65-F5344CB8AC3E}">
        <p14:creationId xmlns:p14="http://schemas.microsoft.com/office/powerpoint/2010/main" val="139739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Book (2023)</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1026" name="Picture 2" descr="Distant Viewing Cover">
            <a:extLst>
              <a:ext uri="{FF2B5EF4-FFF2-40B4-BE49-F238E27FC236}">
                <a16:creationId xmlns:a16="http://schemas.microsoft.com/office/drawing/2014/main" id="{7DDFFFD1-0051-8818-64FF-323FC55D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9184" y="242173"/>
            <a:ext cx="4029456" cy="604418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4">
            <a:extLst>
              <a:ext uri="{FF2B5EF4-FFF2-40B4-BE49-F238E27FC236}">
                <a16:creationId xmlns:a16="http://schemas.microsoft.com/office/drawing/2014/main" id="{EE55850F-32C9-45CB-60E2-DA03160492E9}"/>
              </a:ext>
            </a:extLst>
          </p:cNvPr>
          <p:cNvSpPr txBox="1"/>
          <p:nvPr/>
        </p:nvSpPr>
        <p:spPr>
          <a:xfrm>
            <a:off x="601830" y="976915"/>
            <a:ext cx="6432954" cy="1200329"/>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For more details, please check out our recently published book </a:t>
            </a:r>
            <a:r>
              <a:rPr lang="fr-FR" i="1" noProof="1">
                <a:solidFill>
                  <a:schemeClr val="tx1">
                    <a:lumMod val="75000"/>
                    <a:lumOff val="25000"/>
                  </a:schemeClr>
                </a:solidFill>
                <a:latin typeface="Palatino" pitchFamily="2" charset="77"/>
                <a:ea typeface="Palatino" pitchFamily="2" charset="77"/>
                <a:cs typeface="Calibri" panose="020F0502020204030204" pitchFamily="34" charset="0"/>
              </a:rPr>
              <a:t>Distant Viewing</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(MIT Press, 2023). It has been released under an OA license and can be freely downloaded from the following link:</a:t>
            </a:r>
          </a:p>
        </p:txBody>
      </p:sp>
      <p:sp>
        <p:nvSpPr>
          <p:cNvPr id="10" name="ZoneTexte 4">
            <a:extLst>
              <a:ext uri="{FF2B5EF4-FFF2-40B4-BE49-F238E27FC236}">
                <a16:creationId xmlns:a16="http://schemas.microsoft.com/office/drawing/2014/main" id="{B328CF66-2C2C-A2A5-CA34-77549150FC38}"/>
              </a:ext>
            </a:extLst>
          </p:cNvPr>
          <p:cNvSpPr txBox="1"/>
          <p:nvPr/>
        </p:nvSpPr>
        <p:spPr>
          <a:xfrm>
            <a:off x="1200075" y="2741045"/>
            <a:ext cx="5236464" cy="523220"/>
          </a:xfrm>
          <a:prstGeom prst="rect">
            <a:avLst/>
          </a:prstGeom>
          <a:noFill/>
        </p:spPr>
        <p:txBody>
          <a:bodyPr wrap="square" rtlCol="0">
            <a:spAutoFit/>
          </a:bodyPr>
          <a:lstStyle/>
          <a:p>
            <a:pPr algn="ctr"/>
            <a:r>
              <a:rPr lang="fr-FR" sz="2800" b="1" noProof="1">
                <a:solidFill>
                  <a:srgbClr val="FFC000"/>
                </a:solidFill>
                <a:latin typeface="Palatino" pitchFamily="2" charset="77"/>
                <a:ea typeface="Palatino" pitchFamily="2" charset="77"/>
                <a:cs typeface="Calibri" panose="020F0502020204030204" pitchFamily="34" charset="0"/>
              </a:rPr>
              <a:t>distantviewing.org/book/</a:t>
            </a:r>
          </a:p>
        </p:txBody>
      </p:sp>
      <p:sp>
        <p:nvSpPr>
          <p:cNvPr id="11" name="ZoneTexte 4">
            <a:extLst>
              <a:ext uri="{FF2B5EF4-FFF2-40B4-BE49-F238E27FC236}">
                <a16:creationId xmlns:a16="http://schemas.microsoft.com/office/drawing/2014/main" id="{1E64F7EB-3822-65D2-0EF7-6606E282A12E}"/>
              </a:ext>
            </a:extLst>
          </p:cNvPr>
          <p:cNvSpPr txBox="1"/>
          <p:nvPr/>
        </p:nvSpPr>
        <p:spPr>
          <a:xfrm>
            <a:off x="1026340" y="3665094"/>
            <a:ext cx="6432954" cy="2308324"/>
          </a:xfrm>
          <a:prstGeom prst="rect">
            <a:avLst/>
          </a:prstGeom>
          <a:noFill/>
        </p:spPr>
        <p:txBody>
          <a:bodyPr wrap="square" rtlCol="0">
            <a:spAutoFit/>
          </a:bodyPr>
          <a:lstStyle/>
          <a:p>
            <a:r>
              <a:rPr lang="en-US" b="1" dirty="0"/>
              <a:t>Distant Viewing: Computational Exploration of Digital Images </a:t>
            </a:r>
          </a:p>
          <a:p>
            <a:r>
              <a:rPr lang="en-US" dirty="0"/>
              <a:t>By Taylor Arnold,  Lauren Tilton </a:t>
            </a:r>
          </a:p>
          <a:p>
            <a:endParaRPr lang="en-US" dirty="0"/>
          </a:p>
          <a:p>
            <a:r>
              <a:rPr lang="en-US" dirty="0"/>
              <a:t>The MIT Press</a:t>
            </a:r>
          </a:p>
          <a:p>
            <a:r>
              <a:rPr lang="en-US" dirty="0"/>
              <a:t>DOI: </a:t>
            </a:r>
            <a:r>
              <a:rPr lang="en-US" dirty="0">
                <a:hlinkClick r:id="rId5">
                  <a:extLst>
                    <a:ext uri="{A12FA001-AC4F-418D-AE19-62706E023703}">
                      <ahyp:hlinkClr xmlns:ahyp="http://schemas.microsoft.com/office/drawing/2018/hyperlinkcolor" val="tx"/>
                    </a:ext>
                  </a:extLst>
                </a:hlinkClick>
              </a:rPr>
              <a:t>https://doi.org/10.7551/mitpress/14046.001.0001</a:t>
            </a:r>
            <a:r>
              <a:rPr lang="en-US" dirty="0"/>
              <a:t> </a:t>
            </a:r>
          </a:p>
          <a:p>
            <a:r>
              <a:rPr lang="en-US" dirty="0"/>
              <a:t>ISBN electronic: 9780262375160</a:t>
            </a:r>
          </a:p>
          <a:p>
            <a:r>
              <a:rPr lang="en-US" dirty="0"/>
              <a:t>In Special Collection: </a:t>
            </a:r>
            <a:r>
              <a:rPr lang="en-US" dirty="0">
                <a:hlinkClick r:id="rId6">
                  <a:extLst>
                    <a:ext uri="{A12FA001-AC4F-418D-AE19-62706E023703}">
                      <ahyp:hlinkClr xmlns:ahyp="http://schemas.microsoft.com/office/drawing/2018/hyperlinkcolor" val="tx"/>
                    </a:ext>
                  </a:extLst>
                </a:hlinkClick>
              </a:rPr>
              <a:t>CogNet</a:t>
            </a:r>
            <a:r>
              <a:rPr lang="en-US" dirty="0"/>
              <a:t> </a:t>
            </a:r>
          </a:p>
          <a:p>
            <a:r>
              <a:rPr lang="en-US" dirty="0"/>
              <a:t>Publication date: October 2023</a:t>
            </a:r>
          </a:p>
        </p:txBody>
      </p:sp>
    </p:spTree>
    <p:extLst>
      <p:ext uri="{BB962C8B-B14F-4D97-AF65-F5344CB8AC3E}">
        <p14:creationId xmlns:p14="http://schemas.microsoft.com/office/powerpoint/2010/main" val="366459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2.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Theory</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45081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3970318"/>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application of computer vision is not a neutral process. It engages in socially mediated ways of seeing and viewing that are encoded into the algorithms and the ways that they are used.</a:t>
            </a:r>
          </a:p>
        </p:txBody>
      </p:sp>
      <p:pic>
        <p:nvPicPr>
          <p:cNvPr id="14" name="Picture 13" descr="A person on a horse&#10;&#10;Description automatically generated">
            <a:extLst>
              <a:ext uri="{FF2B5EF4-FFF2-40B4-BE49-F238E27FC236}">
                <a16:creationId xmlns:a16="http://schemas.microsoft.com/office/drawing/2014/main" id="{9F1E4EA8-1AB3-2CAD-927C-4F0B70251E45}"/>
              </a:ext>
            </a:extLst>
          </p:cNvPr>
          <p:cNvPicPr>
            <a:picLocks noChangeAspect="1"/>
          </p:cNvPicPr>
          <p:nvPr/>
        </p:nvPicPr>
        <p:blipFill>
          <a:blip r:embed="rId4"/>
          <a:stretch>
            <a:fillRect/>
          </a:stretch>
        </p:blipFill>
        <p:spPr>
          <a:xfrm>
            <a:off x="7266432" y="185695"/>
            <a:ext cx="4649216" cy="5950996"/>
          </a:xfrm>
          <a:prstGeom prst="rect">
            <a:avLst/>
          </a:prstGeom>
        </p:spPr>
      </p:pic>
    </p:spTree>
    <p:extLst>
      <p:ext uri="{BB962C8B-B14F-4D97-AF65-F5344CB8AC3E}">
        <p14:creationId xmlns:p14="http://schemas.microsoft.com/office/powerpoint/2010/main" val="320760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3. DV in Action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03 – Distant Viewing | </a:t>
            </a:r>
            <a:r>
              <a:rPr lang="fr-FR" sz="1200" b="1" noProof="1">
                <a:solidFill>
                  <a:schemeClr val="bg1">
                    <a:lumMod val="85000"/>
                  </a:schemeClr>
                </a:solidFill>
                <a:latin typeface="Courier" pitchFamily="2" charset="0"/>
              </a:rPr>
              <a:t>DV in Action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6355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Example: FSA-OWI Archive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DV in Action</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58532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Let’s now see how a computational analysis can yield new insights about large visual collections by looking at the FSA-OWI photographic archive. This is a set of over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170k</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documentary photographs taken by the US Federal Government between 1935 and 1943.</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use computer vision algorithms to tag each image with a set of annotations about the objects contained in the frame.</a:t>
            </a:r>
          </a:p>
        </p:txBody>
      </p:sp>
      <p:pic>
        <p:nvPicPr>
          <p:cNvPr id="7" name="Picture 6" descr="A group of children on a sled&#10;&#10;Description automatically generated">
            <a:extLst>
              <a:ext uri="{FF2B5EF4-FFF2-40B4-BE49-F238E27FC236}">
                <a16:creationId xmlns:a16="http://schemas.microsoft.com/office/drawing/2014/main" id="{137BF999-4226-67C1-59D5-963D4BC19E20}"/>
              </a:ext>
            </a:extLst>
          </p:cNvPr>
          <p:cNvPicPr>
            <a:picLocks noChangeAspect="1"/>
          </p:cNvPicPr>
          <p:nvPr/>
        </p:nvPicPr>
        <p:blipFill>
          <a:blip r:embed="rId4"/>
          <a:stretch>
            <a:fillRect/>
          </a:stretch>
        </p:blipFill>
        <p:spPr>
          <a:xfrm>
            <a:off x="6673996" y="1412032"/>
            <a:ext cx="5192223" cy="3696416"/>
          </a:xfrm>
          <a:prstGeom prst="rect">
            <a:avLst/>
          </a:prstGeom>
        </p:spPr>
      </p:pic>
    </p:spTree>
    <p:extLst>
      <p:ext uri="{BB962C8B-B14F-4D97-AF65-F5344CB8AC3E}">
        <p14:creationId xmlns:p14="http://schemas.microsoft.com/office/powerpoint/2010/main" val="94614660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2811</TotalTime>
  <Words>2043</Words>
  <Application>Microsoft Macintosh PowerPoint</Application>
  <PresentationFormat>Widescreen</PresentationFormat>
  <Paragraphs>230</Paragraphs>
  <Slides>36</Slides>
  <Notes>36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Courier</vt:lpstr>
      <vt:lpstr>Menlo</vt:lpstr>
      <vt:lpstr>Palatino</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216</cp:revision>
  <dcterms:created xsi:type="dcterms:W3CDTF">2021-04-28T17:57:29Z</dcterms:created>
  <dcterms:modified xsi:type="dcterms:W3CDTF">2024-06-24T08:50:26Z</dcterms:modified>
</cp:coreProperties>
</file>